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61" r:id="rId3"/>
    <p:sldId id="257" r:id="rId4"/>
    <p:sldId id="260" r:id="rId5"/>
    <p:sldId id="262" r:id="rId6"/>
    <p:sldId id="270" r:id="rId7"/>
    <p:sldId id="263" r:id="rId8"/>
    <p:sldId id="264" r:id="rId9"/>
    <p:sldId id="268" r:id="rId10"/>
    <p:sldId id="267" r:id="rId11"/>
    <p:sldId id="269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DB Chidlom X Bold" panose="02000806000000020004" charset="-34"/>
      <p:bold r:id="rId20"/>
    </p:embeddedFont>
    <p:embeddedFont>
      <p:font typeface="Mi Matcha Thin" panose="020B0604020202020204" charset="-34"/>
      <p:regular r:id="rId21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81FF"/>
    <a:srgbClr val="B3B3FF"/>
    <a:srgbClr val="CCCCFF"/>
    <a:srgbClr val="7DF7C6"/>
    <a:srgbClr val="ECCC8C"/>
    <a:srgbClr val="66CCFF"/>
    <a:srgbClr val="E3B353"/>
    <a:srgbClr val="F6E7CA"/>
    <a:srgbClr val="9797FF"/>
    <a:srgbClr val="27F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55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8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6278978065283537"/>
          <c:y val="0.34891180610465278"/>
          <c:w val="0.43344400471230349"/>
          <c:h val="0.647093538957988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93E-49FE-AA3C-FF3146DB91CA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93E-49FE-AA3C-FF3146DB91CA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93E-49FE-AA3C-FF3146DB91CA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93E-49FE-AA3C-FF3146DB91CA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93E-49FE-AA3C-FF3146DB91CA}"/>
              </c:ext>
            </c:extLst>
          </c:dPt>
          <c:dLbls>
            <c:dLbl>
              <c:idx val="0"/>
              <c:layout>
                <c:manualLayout>
                  <c:x val="-0.21352923029368909"/>
                  <c:y val="-6.049542123001519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DB Chidlom X Bold" panose="02000806000000020004" pitchFamily="2" charset="-34"/>
                        <a:ea typeface="+mn-ea"/>
                        <a:cs typeface="DB Chidlom X Bold" panose="02000806000000020004" pitchFamily="2" charset="-34"/>
                      </a:defRPr>
                    </a:pPr>
                    <a:fld id="{13C1D263-7F9B-48BA-BB2D-2B939B31586D}" type="CATEGORYNAME">
                      <a:rPr lang="th-TH" sz="1400" smtClean="0">
                        <a:solidFill>
                          <a:schemeClr val="accent1"/>
                        </a:solidFill>
                      </a:rPr>
                      <a:pPr>
                        <a:defRPr sz="140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defRPr>
                      </a:pPr>
                      <a:t>[CATEGORY NAME]</a:t>
                    </a:fld>
                    <a:r>
                      <a:rPr lang="th-TH" sz="1400" baseline="0" dirty="0">
                        <a:solidFill>
                          <a:schemeClr val="accent1"/>
                        </a:solidFill>
                      </a:rPr>
                      <a:t> </a:t>
                    </a:r>
                    <a:fld id="{5AAB96EA-E444-4549-B643-1BD29828F0D2}" type="PERCENTAGE">
                      <a:rPr lang="th-TH" sz="1400" baseline="0" smtClean="0">
                        <a:solidFill>
                          <a:schemeClr val="accent1"/>
                        </a:solidFill>
                      </a:rPr>
                      <a:pPr>
                        <a:defRPr sz="140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defRPr>
                      </a:pPr>
                      <a:t>[PERCENTAGE]</a:t>
                    </a:fld>
                    <a:endParaRPr lang="th-TH" sz="1400" baseline="0" dirty="0">
                      <a:solidFill>
                        <a:schemeClr val="accent1"/>
                      </a:solidFill>
                    </a:endParaRP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1"/>
                      </a:solidFill>
                      <a:effectLst/>
                      <a:latin typeface="DB Chidlom X Bold" panose="02000806000000020004" pitchFamily="2" charset="-34"/>
                      <a:ea typeface="+mn-ea"/>
                      <a:cs typeface="DB Chidlom X Bold" panose="02000806000000020004" pitchFamily="2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05372001965261"/>
                      <c:h val="5.58587506939654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93E-49FE-AA3C-FF3146DB91CA}"/>
                </c:ext>
              </c:extLst>
            </c:dLbl>
            <c:dLbl>
              <c:idx val="1"/>
              <c:layout>
                <c:manualLayout>
                  <c:x val="0.11657382578789463"/>
                  <c:y val="-3.241533621574334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DB Chidlom X Bold" panose="02000806000000020004" pitchFamily="2" charset="-34"/>
                        <a:ea typeface="+mn-ea"/>
                        <a:cs typeface="DB Chidlom X Bold" panose="02000806000000020004" pitchFamily="2" charset="-34"/>
                      </a:defRPr>
                    </a:pPr>
                    <a:fld id="{7F813B20-A90D-4E39-8396-283657D02F07}" type="CATEGORYNAME">
                      <a:rPr lang="th-TH" sz="1400" smtClean="0">
                        <a:solidFill>
                          <a:schemeClr val="accent2"/>
                        </a:solidFill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defRPr>
                      </a:pPr>
                      <a:t>[CATEGORY NAME]</a:t>
                    </a:fld>
                    <a:r>
                      <a:rPr lang="th-TH" sz="1400" baseline="0" dirty="0">
                        <a:solidFill>
                          <a:schemeClr val="accent2"/>
                        </a:solidFill>
                      </a:rPr>
                      <a:t> </a:t>
                    </a:r>
                    <a:fld id="{B79DC02C-DBBF-4EEB-964E-56A94EB418D0}" type="PERCENTAGE">
                      <a:rPr lang="th-TH" sz="1400" baseline="0" smtClean="0">
                        <a:solidFill>
                          <a:schemeClr val="accent2"/>
                        </a:solidFill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defRPr>
                      </a:pPr>
                      <a:t>[PERCENTAGE]</a:t>
                    </a:fld>
                    <a:endParaRPr lang="th-TH" sz="1400" baseline="0" dirty="0">
                      <a:solidFill>
                        <a:schemeClr val="accent2"/>
                      </a:solidFill>
                    </a:endParaRP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1"/>
                      </a:solidFill>
                      <a:effectLst/>
                      <a:latin typeface="DB Chidlom X Bold" panose="02000806000000020004" pitchFamily="2" charset="-34"/>
                      <a:ea typeface="+mn-ea"/>
                      <a:cs typeface="DB Chidlom X Bold" panose="02000806000000020004" pitchFamily="2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77268668052614"/>
                      <c:h val="5.897388446807198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93E-49FE-AA3C-FF3146DB91CA}"/>
                </c:ext>
              </c:extLst>
            </c:dLbl>
            <c:dLbl>
              <c:idx val="2"/>
              <c:layout>
                <c:manualLayout>
                  <c:x val="5.6890721585008186E-2"/>
                  <c:y val="6.321043836184900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DB Chidlom X Bold" panose="02000806000000020004" pitchFamily="2" charset="-34"/>
                        <a:ea typeface="+mn-ea"/>
                        <a:cs typeface="DB Chidlom X Bold" panose="02000806000000020004" pitchFamily="2" charset="-34"/>
                      </a:defRPr>
                    </a:pPr>
                    <a:fld id="{64822A39-333B-4531-9FF0-6C98EA7FAA8C}" type="CATEGORYNAME">
                      <a:rPr lang="th-TH" sz="140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>
                        <a:defRPr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defRPr>
                      </a:pPr>
                      <a:t>[CATEGORY NAME]</a:t>
                    </a:fld>
                    <a:r>
                      <a:rPr lang="th-TH" sz="1400" baseline="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 </a:t>
                    </a:r>
                    <a:fld id="{ACE33469-9566-401D-8D59-ABE390AFD17B}" type="PERCENTAGE">
                      <a:rPr lang="th-TH" sz="1400" baseline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>
                        <a:defRPr sz="1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defRPr>
                      </a:pPr>
                      <a:t>[PERCENTAGE]</a:t>
                    </a:fld>
                    <a:endParaRPr lang="th-TH" sz="1400" baseline="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effectLst/>
                      <a:latin typeface="DB Chidlom X Bold" panose="02000806000000020004" pitchFamily="2" charset="-34"/>
                      <a:ea typeface="+mn-ea"/>
                      <a:cs typeface="DB Chidlom X Bold" panose="02000806000000020004" pitchFamily="2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4401168814846"/>
                      <c:h val="5.897388446807198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93E-49FE-AA3C-FF3146DB91CA}"/>
                </c:ext>
              </c:extLst>
            </c:dLbl>
            <c:dLbl>
              <c:idx val="3"/>
              <c:layout>
                <c:manualLayout>
                  <c:x val="-8.3030595695061764E-3"/>
                  <c:y val="4.3164650662000977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DB Chidlom X Bold" panose="02000806000000020004" pitchFamily="2" charset="-34"/>
                        <a:ea typeface="+mn-ea"/>
                        <a:cs typeface="DB Chidlom X Bold" panose="02000806000000020004" pitchFamily="2" charset="-34"/>
                      </a:defRPr>
                    </a:pPr>
                    <a:fld id="{3621D3AA-D29B-49F4-B431-C9CE50390905}" type="CATEGORYNAME">
                      <a:rPr lang="th-TH" sz="1400" smtClean="0">
                        <a:solidFill>
                          <a:schemeClr val="accent4"/>
                        </a:solidFill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defRPr>
                      </a:pPr>
                      <a:t>[CATEGORY NAME]</a:t>
                    </a:fld>
                    <a:r>
                      <a:rPr lang="th-TH" sz="1400" baseline="0" dirty="0">
                        <a:solidFill>
                          <a:schemeClr val="accent4"/>
                        </a:solidFill>
                      </a:rPr>
                      <a:t> </a:t>
                    </a:r>
                    <a:fld id="{4E7441E5-BCDA-4193-9217-5C18D79BB6D9}" type="PERCENTAGE">
                      <a:rPr lang="th-TH" sz="1400" baseline="0" smtClean="0">
                        <a:solidFill>
                          <a:schemeClr val="accent4"/>
                        </a:solidFill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defRPr>
                      </a:pPr>
                      <a:t>[PERCENTAGE]</a:t>
                    </a:fld>
                    <a:endParaRPr lang="th-TH" sz="1400" baseline="0" dirty="0">
                      <a:solidFill>
                        <a:schemeClr val="accent4"/>
                      </a:solidFill>
                    </a:endParaRP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1"/>
                      </a:solidFill>
                      <a:effectLst/>
                      <a:latin typeface="DB Chidlom X Bold" panose="02000806000000020004" pitchFamily="2" charset="-34"/>
                      <a:ea typeface="+mn-ea"/>
                      <a:cs typeface="DB Chidlom X Bold" panose="02000806000000020004" pitchFamily="2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71138103087354"/>
                      <c:h val="5.844605014496167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93E-49FE-AA3C-FF3146DB91CA}"/>
                </c:ext>
              </c:extLst>
            </c:dLbl>
            <c:dLbl>
              <c:idx val="4"/>
              <c:layout>
                <c:manualLayout>
                  <c:x val="0.12050024856913186"/>
                  <c:y val="3.5523904952887821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DB Chidlom X Bold" panose="02000806000000020004" pitchFamily="2" charset="-34"/>
                        <a:ea typeface="+mn-ea"/>
                        <a:cs typeface="DB Chidlom X Bold" panose="02000806000000020004" pitchFamily="2" charset="-34"/>
                      </a:defRPr>
                    </a:pPr>
                    <a:fld id="{56605097-7A99-4C97-93AC-3F520AE7815E}" type="CATEGORYNAME">
                      <a:rPr lang="th-TH" sz="1400" smtClean="0">
                        <a:solidFill>
                          <a:schemeClr val="accent5"/>
                        </a:solidFill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defRPr>
                      </a:pPr>
                      <a:t>[CATEGORY NAME]</a:t>
                    </a:fld>
                    <a:r>
                      <a:rPr lang="th-TH" sz="1400" baseline="0" dirty="0">
                        <a:solidFill>
                          <a:schemeClr val="accent5"/>
                        </a:solidFill>
                      </a:rPr>
                      <a:t> </a:t>
                    </a:r>
                    <a:fld id="{1A84A8B9-86D1-46F8-8572-4FBB7C45B18D}" type="PERCENTAGE">
                      <a:rPr lang="th-TH" sz="1400" baseline="0" smtClean="0">
                        <a:solidFill>
                          <a:schemeClr val="accent5"/>
                        </a:solidFill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defRPr>
                      </a:pPr>
                      <a:t>[PERCENTAGE]</a:t>
                    </a:fld>
                    <a:endParaRPr lang="th-TH" sz="1400" baseline="0" dirty="0">
                      <a:solidFill>
                        <a:schemeClr val="accent5"/>
                      </a:solidFill>
                    </a:endParaRP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1"/>
                      </a:solidFill>
                      <a:effectLst/>
                      <a:latin typeface="DB Chidlom X Bold" panose="02000806000000020004" pitchFamily="2" charset="-34"/>
                      <a:ea typeface="+mn-ea"/>
                      <a:cs typeface="DB Chidlom X Bold" panose="02000806000000020004" pitchFamily="2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39664834705551"/>
                      <c:h val="5.180641308187951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93E-49FE-AA3C-FF3146DB91CA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effectLst/>
                    <a:latin typeface="DB Chidlom X Bold" panose="02000806000000020004" pitchFamily="2" charset="-34"/>
                    <a:ea typeface="+mn-ea"/>
                    <a:cs typeface="DB Chidlom X Bold" panose="02000806000000020004" pitchFamily="2" charset="-34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อุณหภูมิหน้าแม่พิมพ์ไม่คงที่</c:v>
                </c:pt>
                <c:pt idx="1">
                  <c:v>ชิ้นงานมีรูอากาศ</c:v>
                </c:pt>
                <c:pt idx="2">
                  <c:v>ชิ้นงานฉีดไม่เต็ม</c:v>
                </c:pt>
                <c:pt idx="3">
                  <c:v>เกิดปัญหาจากเครื่องจักร</c:v>
                </c:pt>
                <c:pt idx="4">
                  <c:v>คราบสกปรก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16.37</c:v>
                </c:pt>
                <c:pt idx="1">
                  <c:v>5.77</c:v>
                </c:pt>
                <c:pt idx="2">
                  <c:v>2.78</c:v>
                </c:pt>
                <c:pt idx="3">
                  <c:v>0.79</c:v>
                </c:pt>
                <c:pt idx="4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93E-49FE-AA3C-FF3146DB91CA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DB Chidlom X Bold" panose="02000806000000020004" pitchFamily="2" charset="-34"/>
                <a:ea typeface="+mn-ea"/>
                <a:cs typeface="DB Chidlom X Bold" panose="02000806000000020004" pitchFamily="2" charset="-34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DB Chidlom X Bold" panose="02000806000000020004" pitchFamily="2" charset="-34"/>
                <a:ea typeface="+mn-ea"/>
                <a:cs typeface="DB Chidlom X Bold" panose="02000806000000020004" pitchFamily="2" charset="-34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DB Chidlom X Bold" panose="02000806000000020004" pitchFamily="2" charset="-34"/>
                <a:ea typeface="+mn-ea"/>
                <a:cs typeface="DB Chidlom X Bold" panose="02000806000000020004" pitchFamily="2" charset="-34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DB Chidlom X Bold" panose="02000806000000020004" pitchFamily="2" charset="-34"/>
                <a:ea typeface="+mn-ea"/>
                <a:cs typeface="DB Chidlom X Bold" panose="02000806000000020004" pitchFamily="2" charset="-34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DB Chidlom X Bold" panose="02000806000000020004" pitchFamily="2" charset="-34"/>
                <a:ea typeface="+mn-ea"/>
                <a:cs typeface="DB Chidlom X Bold" panose="02000806000000020004" pitchFamily="2" charset="-34"/>
              </a:defRPr>
            </a:pPr>
            <a:endParaRPr lang="en-US"/>
          </a:p>
        </c:txPr>
      </c:legendEntry>
      <c:layout>
        <c:manualLayout>
          <c:xMode val="edge"/>
          <c:yMode val="edge"/>
          <c:x val="0.78673665455609165"/>
          <c:y val="0"/>
          <c:w val="0.19258609213208802"/>
          <c:h val="0.967209236642579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DB Chidlom X Bold" panose="02000806000000020004" pitchFamily="2" charset="-34"/>
              <a:ea typeface="+mn-ea"/>
              <a:cs typeface="DB Chidlom X Bold" panose="02000806000000020004" pitchFamily="2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DB Chidlom X Bold" panose="02000806000000020004" pitchFamily="2" charset="-34"/>
                <a:ea typeface="+mn-ea"/>
                <a:cs typeface="DB Chidlom X Bold" panose="02000806000000020004" pitchFamily="2" charset="-34"/>
              </a:defRPr>
            </a:pPr>
            <a:r>
              <a:rPr lang="th-TH"/>
              <a:t>อุณหภูมิหน้าแม่พิมพ์ไม่คงที่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DB Chidlom X Bold" panose="02000806000000020004" pitchFamily="2" charset="-34"/>
              <a:ea typeface="+mn-ea"/>
              <a:cs typeface="DB Chidlom X Bold" panose="02000806000000020004" pitchFamily="2" charset="-34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อุณหภูมิไม่คงที่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Sheet1!$A$2:$A$47</c:f>
              <c:strCache>
                <c:ptCount val="4"/>
                <c:pt idx="0">
                  <c:v>ประเภท 1</c:v>
                </c:pt>
                <c:pt idx="1">
                  <c:v>ประเภท 2</c:v>
                </c:pt>
                <c:pt idx="2">
                  <c:v>ประเภท 3</c:v>
                </c:pt>
                <c:pt idx="3">
                  <c:v>ประเภท 4</c:v>
                </c:pt>
              </c:strCache>
            </c:strRef>
          </c:cat>
          <c:val>
            <c:numRef>
              <c:f>Sheet1!$B$2:$B$47</c:f>
              <c:numCache>
                <c:formatCode>General</c:formatCode>
                <c:ptCount val="46"/>
                <c:pt idx="0">
                  <c:v>241</c:v>
                </c:pt>
                <c:pt idx="1">
                  <c:v>253</c:v>
                </c:pt>
                <c:pt idx="2">
                  <c:v>268</c:v>
                </c:pt>
                <c:pt idx="3">
                  <c:v>210</c:v>
                </c:pt>
                <c:pt idx="4">
                  <c:v>235</c:v>
                </c:pt>
                <c:pt idx="5">
                  <c:v>214</c:v>
                </c:pt>
                <c:pt idx="6">
                  <c:v>222</c:v>
                </c:pt>
                <c:pt idx="7">
                  <c:v>184</c:v>
                </c:pt>
                <c:pt idx="8">
                  <c:v>197</c:v>
                </c:pt>
                <c:pt idx="9">
                  <c:v>212</c:v>
                </c:pt>
                <c:pt idx="10">
                  <c:v>241</c:v>
                </c:pt>
                <c:pt idx="11">
                  <c:v>259</c:v>
                </c:pt>
                <c:pt idx="12">
                  <c:v>210</c:v>
                </c:pt>
                <c:pt idx="13">
                  <c:v>234</c:v>
                </c:pt>
                <c:pt idx="14">
                  <c:v>187</c:v>
                </c:pt>
                <c:pt idx="15">
                  <c:v>194</c:v>
                </c:pt>
                <c:pt idx="16">
                  <c:v>223</c:v>
                </c:pt>
                <c:pt idx="17">
                  <c:v>254</c:v>
                </c:pt>
                <c:pt idx="18">
                  <c:v>264</c:v>
                </c:pt>
                <c:pt idx="19">
                  <c:v>200</c:v>
                </c:pt>
                <c:pt idx="20">
                  <c:v>164</c:v>
                </c:pt>
                <c:pt idx="21">
                  <c:v>182</c:v>
                </c:pt>
                <c:pt idx="22">
                  <c:v>214</c:v>
                </c:pt>
                <c:pt idx="23">
                  <c:v>254</c:v>
                </c:pt>
                <c:pt idx="24">
                  <c:v>195</c:v>
                </c:pt>
                <c:pt idx="25">
                  <c:v>177</c:v>
                </c:pt>
                <c:pt idx="26">
                  <c:v>254</c:v>
                </c:pt>
                <c:pt idx="27">
                  <c:v>210</c:v>
                </c:pt>
                <c:pt idx="28">
                  <c:v>248</c:v>
                </c:pt>
                <c:pt idx="29">
                  <c:v>187</c:v>
                </c:pt>
                <c:pt idx="30">
                  <c:v>164</c:v>
                </c:pt>
                <c:pt idx="31">
                  <c:v>214</c:v>
                </c:pt>
                <c:pt idx="32">
                  <c:v>267</c:v>
                </c:pt>
                <c:pt idx="33">
                  <c:v>198</c:v>
                </c:pt>
                <c:pt idx="34">
                  <c:v>246</c:v>
                </c:pt>
                <c:pt idx="35">
                  <c:v>211</c:v>
                </c:pt>
                <c:pt idx="36">
                  <c:v>178</c:v>
                </c:pt>
                <c:pt idx="37">
                  <c:v>232</c:v>
                </c:pt>
                <c:pt idx="38">
                  <c:v>197</c:v>
                </c:pt>
                <c:pt idx="39">
                  <c:v>204</c:v>
                </c:pt>
                <c:pt idx="40">
                  <c:v>224</c:v>
                </c:pt>
                <c:pt idx="41">
                  <c:v>196</c:v>
                </c:pt>
                <c:pt idx="42">
                  <c:v>223</c:v>
                </c:pt>
                <c:pt idx="43">
                  <c:v>188</c:v>
                </c:pt>
                <c:pt idx="44">
                  <c:v>196</c:v>
                </c:pt>
                <c:pt idx="45">
                  <c:v>245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84-4264-BEC4-191C26859C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อุณหภูมิที่เหมาะสม (สูงสุด)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Sheet1!$A$2:$A$47</c:f>
              <c:strCache>
                <c:ptCount val="4"/>
                <c:pt idx="0">
                  <c:v>ประเภท 1</c:v>
                </c:pt>
                <c:pt idx="1">
                  <c:v>ประเภท 2</c:v>
                </c:pt>
                <c:pt idx="2">
                  <c:v>ประเภท 3</c:v>
                </c:pt>
                <c:pt idx="3">
                  <c:v>ประเภท 4</c:v>
                </c:pt>
              </c:strCache>
            </c:strRef>
          </c:cat>
          <c:val>
            <c:numRef>
              <c:f>Sheet1!$C$2:$C$47</c:f>
              <c:numCache>
                <c:formatCode>General</c:formatCode>
                <c:ptCount val="46"/>
                <c:pt idx="0">
                  <c:v>240</c:v>
                </c:pt>
                <c:pt idx="1">
                  <c:v>240</c:v>
                </c:pt>
                <c:pt idx="2">
                  <c:v>240</c:v>
                </c:pt>
                <c:pt idx="3">
                  <c:v>240</c:v>
                </c:pt>
                <c:pt idx="4">
                  <c:v>240</c:v>
                </c:pt>
                <c:pt idx="5">
                  <c:v>240</c:v>
                </c:pt>
                <c:pt idx="6">
                  <c:v>240</c:v>
                </c:pt>
                <c:pt idx="7">
                  <c:v>240</c:v>
                </c:pt>
                <c:pt idx="8">
                  <c:v>240</c:v>
                </c:pt>
                <c:pt idx="9">
                  <c:v>240</c:v>
                </c:pt>
                <c:pt idx="10">
                  <c:v>240</c:v>
                </c:pt>
                <c:pt idx="11">
                  <c:v>240</c:v>
                </c:pt>
                <c:pt idx="12">
                  <c:v>240</c:v>
                </c:pt>
                <c:pt idx="13">
                  <c:v>240</c:v>
                </c:pt>
                <c:pt idx="14">
                  <c:v>240</c:v>
                </c:pt>
                <c:pt idx="15">
                  <c:v>240</c:v>
                </c:pt>
                <c:pt idx="16">
                  <c:v>240</c:v>
                </c:pt>
                <c:pt idx="17">
                  <c:v>240</c:v>
                </c:pt>
                <c:pt idx="18">
                  <c:v>240</c:v>
                </c:pt>
                <c:pt idx="19">
                  <c:v>240</c:v>
                </c:pt>
                <c:pt idx="20">
                  <c:v>240</c:v>
                </c:pt>
                <c:pt idx="21">
                  <c:v>240</c:v>
                </c:pt>
                <c:pt idx="22">
                  <c:v>240</c:v>
                </c:pt>
                <c:pt idx="23">
                  <c:v>240</c:v>
                </c:pt>
                <c:pt idx="24">
                  <c:v>240</c:v>
                </c:pt>
                <c:pt idx="25">
                  <c:v>240</c:v>
                </c:pt>
                <c:pt idx="26">
                  <c:v>240</c:v>
                </c:pt>
                <c:pt idx="27">
                  <c:v>240</c:v>
                </c:pt>
                <c:pt idx="28">
                  <c:v>240</c:v>
                </c:pt>
                <c:pt idx="29">
                  <c:v>240</c:v>
                </c:pt>
                <c:pt idx="30">
                  <c:v>240</c:v>
                </c:pt>
                <c:pt idx="31">
                  <c:v>240</c:v>
                </c:pt>
                <c:pt idx="32">
                  <c:v>240</c:v>
                </c:pt>
                <c:pt idx="33">
                  <c:v>240</c:v>
                </c:pt>
                <c:pt idx="34">
                  <c:v>240</c:v>
                </c:pt>
                <c:pt idx="35">
                  <c:v>240</c:v>
                </c:pt>
                <c:pt idx="36">
                  <c:v>240</c:v>
                </c:pt>
                <c:pt idx="37">
                  <c:v>240</c:v>
                </c:pt>
                <c:pt idx="38">
                  <c:v>240</c:v>
                </c:pt>
                <c:pt idx="39">
                  <c:v>240</c:v>
                </c:pt>
                <c:pt idx="40">
                  <c:v>240</c:v>
                </c:pt>
                <c:pt idx="41">
                  <c:v>240</c:v>
                </c:pt>
                <c:pt idx="42">
                  <c:v>240</c:v>
                </c:pt>
                <c:pt idx="43">
                  <c:v>240</c:v>
                </c:pt>
                <c:pt idx="44">
                  <c:v>240</c:v>
                </c:pt>
                <c:pt idx="45">
                  <c:v>240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84-4264-BEC4-191C26859C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อุณหภูมิที่เหมาะสม (ต่ำสุด)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Sheet1!$A$2:$A$47</c:f>
              <c:strCache>
                <c:ptCount val="4"/>
                <c:pt idx="0">
                  <c:v>ประเภท 1</c:v>
                </c:pt>
                <c:pt idx="1">
                  <c:v>ประเภท 2</c:v>
                </c:pt>
                <c:pt idx="2">
                  <c:v>ประเภท 3</c:v>
                </c:pt>
                <c:pt idx="3">
                  <c:v>ประเภท 4</c:v>
                </c:pt>
              </c:strCache>
            </c:strRef>
          </c:cat>
          <c:val>
            <c:numRef>
              <c:f>Sheet1!$D$2:$D$47</c:f>
              <c:numCache>
                <c:formatCode>General</c:formatCode>
                <c:ptCount val="46"/>
                <c:pt idx="0">
                  <c:v>200</c:v>
                </c:pt>
                <c:pt idx="1">
                  <c:v>200</c:v>
                </c:pt>
                <c:pt idx="2">
                  <c:v>200</c:v>
                </c:pt>
                <c:pt idx="3">
                  <c:v>200</c:v>
                </c:pt>
                <c:pt idx="4">
                  <c:v>200</c:v>
                </c:pt>
                <c:pt idx="5">
                  <c:v>200</c:v>
                </c:pt>
                <c:pt idx="6">
                  <c:v>200</c:v>
                </c:pt>
                <c:pt idx="7">
                  <c:v>200</c:v>
                </c:pt>
                <c:pt idx="8">
                  <c:v>200</c:v>
                </c:pt>
                <c:pt idx="9">
                  <c:v>200</c:v>
                </c:pt>
                <c:pt idx="10">
                  <c:v>200</c:v>
                </c:pt>
                <c:pt idx="11">
                  <c:v>200</c:v>
                </c:pt>
                <c:pt idx="12">
                  <c:v>200</c:v>
                </c:pt>
                <c:pt idx="13">
                  <c:v>200</c:v>
                </c:pt>
                <c:pt idx="14">
                  <c:v>200</c:v>
                </c:pt>
                <c:pt idx="15">
                  <c:v>200</c:v>
                </c:pt>
                <c:pt idx="16">
                  <c:v>200</c:v>
                </c:pt>
                <c:pt idx="17">
                  <c:v>200</c:v>
                </c:pt>
                <c:pt idx="18">
                  <c:v>200</c:v>
                </c:pt>
                <c:pt idx="19">
                  <c:v>200</c:v>
                </c:pt>
                <c:pt idx="20">
                  <c:v>200</c:v>
                </c:pt>
                <c:pt idx="21">
                  <c:v>200</c:v>
                </c:pt>
                <c:pt idx="22">
                  <c:v>200</c:v>
                </c:pt>
                <c:pt idx="23">
                  <c:v>200</c:v>
                </c:pt>
                <c:pt idx="24">
                  <c:v>200</c:v>
                </c:pt>
                <c:pt idx="25">
                  <c:v>200</c:v>
                </c:pt>
                <c:pt idx="26">
                  <c:v>200</c:v>
                </c:pt>
                <c:pt idx="27">
                  <c:v>200</c:v>
                </c:pt>
                <c:pt idx="28">
                  <c:v>200</c:v>
                </c:pt>
                <c:pt idx="29">
                  <c:v>200</c:v>
                </c:pt>
                <c:pt idx="30">
                  <c:v>200</c:v>
                </c:pt>
                <c:pt idx="31">
                  <c:v>200</c:v>
                </c:pt>
                <c:pt idx="32">
                  <c:v>200</c:v>
                </c:pt>
                <c:pt idx="33">
                  <c:v>200</c:v>
                </c:pt>
                <c:pt idx="34">
                  <c:v>200</c:v>
                </c:pt>
                <c:pt idx="35">
                  <c:v>200</c:v>
                </c:pt>
                <c:pt idx="36">
                  <c:v>200</c:v>
                </c:pt>
                <c:pt idx="37">
                  <c:v>200</c:v>
                </c:pt>
                <c:pt idx="38">
                  <c:v>200</c:v>
                </c:pt>
                <c:pt idx="39">
                  <c:v>200</c:v>
                </c:pt>
                <c:pt idx="40">
                  <c:v>200</c:v>
                </c:pt>
                <c:pt idx="41">
                  <c:v>200</c:v>
                </c:pt>
                <c:pt idx="42">
                  <c:v>200</c:v>
                </c:pt>
                <c:pt idx="43">
                  <c:v>200</c:v>
                </c:pt>
                <c:pt idx="44">
                  <c:v>200</c:v>
                </c:pt>
                <c:pt idx="45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84-4264-BEC4-191C26859C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97423840"/>
        <c:axId val="1097424256"/>
      </c:lineChart>
      <c:catAx>
        <c:axId val="1097423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97424256"/>
        <c:crosses val="autoZero"/>
        <c:auto val="1"/>
        <c:lblAlgn val="ctr"/>
        <c:lblOffset val="100"/>
        <c:noMultiLvlLbl val="0"/>
      </c:catAx>
      <c:valAx>
        <c:axId val="109742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DB Chidlom X Bold" panose="02000806000000020004" pitchFamily="2" charset="-34"/>
                    <a:ea typeface="+mn-ea"/>
                    <a:cs typeface="DB Chidlom X Bold" panose="02000806000000020004" pitchFamily="2" charset="-34"/>
                  </a:defRPr>
                </a:pPr>
                <a:r>
                  <a:rPr lang="th-TH"/>
                  <a:t>องศาเซลเซียส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DB Chidlom X Bold" panose="02000806000000020004" pitchFamily="2" charset="-34"/>
                  <a:ea typeface="+mn-ea"/>
                  <a:cs typeface="DB Chidlom X Bold" panose="02000806000000020004" pitchFamily="2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B Chidlom X Bold" panose="02000806000000020004" pitchFamily="2" charset="-34"/>
                <a:ea typeface="+mn-ea"/>
                <a:cs typeface="DB Chidlom X Bold" panose="02000806000000020004" pitchFamily="2" charset="-34"/>
              </a:defRPr>
            </a:pPr>
            <a:endParaRPr lang="en-US"/>
          </a:p>
        </c:txPr>
        <c:crossAx val="1097423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DB Chidlom X Bold" panose="02000806000000020004" pitchFamily="2" charset="-34"/>
              <a:ea typeface="+mn-ea"/>
              <a:cs typeface="DB Chidlom X Bold" panose="02000806000000020004" pitchFamily="2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solidFill>
        <a:schemeClr val="bg2">
          <a:lumMod val="90000"/>
        </a:schemeClr>
      </a:solidFill>
    </a:ln>
    <a:effectLst/>
  </c:spPr>
  <c:txPr>
    <a:bodyPr/>
    <a:lstStyle/>
    <a:p>
      <a:pPr>
        <a:defRPr>
          <a:latin typeface="DB Chidlom X Bold" panose="02000806000000020004" pitchFamily="2" charset="-34"/>
          <a:cs typeface="DB Chidlom X Bold" panose="02000806000000020004" pitchFamily="2" charset="-34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DB Chidlom X Bold" panose="02000806000000020004" pitchFamily="2" charset="-34"/>
                <a:ea typeface="+mn-ea"/>
                <a:cs typeface="DB Chidlom X Bold" panose="02000806000000020004" pitchFamily="2" charset="-34"/>
              </a:defRPr>
            </a:pPr>
            <a:r>
              <a:rPr lang="en-US" sz="2400" dirty="0"/>
              <a:t>Reduce Defect </a:t>
            </a:r>
            <a:r>
              <a:rPr lang="th-TH" sz="2400" dirty="0"/>
              <a:t>อุณหภูมิหน้าแม่พิมพ์ไม่คงที่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DB Chidlom X Bold" panose="02000806000000020004" pitchFamily="2" charset="-34"/>
              <a:ea typeface="+mn-ea"/>
              <a:cs typeface="DB Chidlom X Bold" panose="02000806000000020004" pitchFamily="2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ชิ้นงานติดหน้าแม่พิมพ์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6A-4B0A-8440-B2FF85B14C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DB Chidlom X Bold" panose="02000806000000020004" pitchFamily="2" charset="-34"/>
                    <a:ea typeface="+mn-ea"/>
                    <a:cs typeface="DB Chidlom X Bold" panose="02000806000000020004" pitchFamily="2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Sheet1!$A$2:$A$3</c:f>
              <c:strCache>
                <c:ptCount val="2"/>
                <c:pt idx="0">
                  <c:v>ก่อนเปลี่ยนน้ำยาพ่นหน้าแม่พิมพ์</c:v>
                </c:pt>
                <c:pt idx="1">
                  <c:v>หลังเปลี่ยนน้ำยาพ่นหน้าแม่พิมพ์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63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6A-4B0A-8440-B2FF85B14C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52594735"/>
        <c:axId val="748797951"/>
      </c:barChart>
      <c:catAx>
        <c:axId val="752594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DB Chidlom X Bold" panose="02000806000000020004" pitchFamily="2" charset="-34"/>
                <a:ea typeface="+mn-ea"/>
                <a:cs typeface="DB Chidlom X Bold" panose="02000806000000020004" pitchFamily="2" charset="-34"/>
              </a:defRPr>
            </a:pPr>
            <a:endParaRPr lang="en-US"/>
          </a:p>
        </c:txPr>
        <c:crossAx val="748797951"/>
        <c:crosses val="autoZero"/>
        <c:auto val="1"/>
        <c:lblAlgn val="ctr"/>
        <c:lblOffset val="100"/>
        <c:noMultiLvlLbl val="0"/>
      </c:catAx>
      <c:valAx>
        <c:axId val="748797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DB Chidlom X Bold" panose="02000806000000020004" pitchFamily="2" charset="-34"/>
                    <a:ea typeface="+mn-ea"/>
                    <a:cs typeface="DB Chidlom X Bold" panose="02000806000000020004" pitchFamily="2" charset="-34"/>
                  </a:defRPr>
                </a:pPr>
                <a:r>
                  <a:rPr lang="th-TH" sz="1600"/>
                  <a:t>เปอร์เซ็นต์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DB Chidlom X Bold" panose="02000806000000020004" pitchFamily="2" charset="-34"/>
                  <a:ea typeface="+mn-ea"/>
                  <a:cs typeface="DB Chidlom X Bold" panose="02000806000000020004" pitchFamily="2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DB Chidlom X Bold" panose="02000806000000020004" pitchFamily="2" charset="-34"/>
                <a:ea typeface="+mn-ea"/>
                <a:cs typeface="DB Chidlom X Bold" panose="02000806000000020004" pitchFamily="2" charset="-34"/>
              </a:defRPr>
            </a:pPr>
            <a:endParaRPr lang="en-US"/>
          </a:p>
        </c:txPr>
        <c:crossAx val="752594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38100">
      <a:solidFill>
        <a:schemeClr val="bg2">
          <a:lumMod val="90000"/>
        </a:schemeClr>
      </a:solidFill>
    </a:ln>
    <a:effectLst/>
  </c:spPr>
  <c:txPr>
    <a:bodyPr/>
    <a:lstStyle/>
    <a:p>
      <a:pPr>
        <a:defRPr sz="2000">
          <a:solidFill>
            <a:schemeClr val="tx1"/>
          </a:solidFill>
          <a:latin typeface="DB Chidlom X Bold" panose="02000806000000020004" pitchFamily="2" charset="-34"/>
          <a:cs typeface="DB Chidlom X Bold" panose="02000806000000020004" pitchFamily="2" charset="-34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DB Chidlom X Bold" panose="02000806000000020004" pitchFamily="2" charset="-34"/>
                <a:ea typeface="+mn-ea"/>
                <a:cs typeface="DB Chidlom X Bold" panose="02000806000000020004" pitchFamily="2" charset="-34"/>
              </a:defRPr>
            </a:pPr>
            <a:r>
              <a:rPr lang="th-TH" sz="2400"/>
              <a:t>ระยะเวลา </a:t>
            </a:r>
            <a:r>
              <a:rPr lang="en-US" sz="2400"/>
              <a:t>Downtime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DB Chidlom X Bold" panose="02000806000000020004" pitchFamily="2" charset="-34"/>
              <a:ea typeface="+mn-ea"/>
              <a:cs typeface="DB Chidlom X Bold" panose="02000806000000020004" pitchFamily="2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DB Chidlom X Bold" panose="02000806000000020004" pitchFamily="2" charset="-34"/>
                    <a:ea typeface="+mn-ea"/>
                    <a:cs typeface="DB Chidlom X Bold" panose="02000806000000020004" pitchFamily="2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Sheet1!$A$2:$A$3</c:f>
              <c:strCache>
                <c:ptCount val="2"/>
                <c:pt idx="0">
                  <c:v>ก่อนเปลี่ยนน้ำพ่นหน้าแม่พิมพ์</c:v>
                </c:pt>
                <c:pt idx="1">
                  <c:v>หลังเปลี่ยนน้ำพ่นหน้าแม่พิมพ์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E1-45E2-8B39-3EAE62E9D41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52594735"/>
        <c:axId val="748797951"/>
      </c:barChart>
      <c:catAx>
        <c:axId val="752594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DB Chidlom X Bold" panose="02000806000000020004" pitchFamily="2" charset="-34"/>
                <a:ea typeface="+mn-ea"/>
                <a:cs typeface="DB Chidlom X Bold" panose="02000806000000020004" pitchFamily="2" charset="-34"/>
              </a:defRPr>
            </a:pPr>
            <a:endParaRPr lang="en-US"/>
          </a:p>
        </c:txPr>
        <c:crossAx val="748797951"/>
        <c:crosses val="autoZero"/>
        <c:auto val="1"/>
        <c:lblAlgn val="ctr"/>
        <c:lblOffset val="100"/>
        <c:noMultiLvlLbl val="0"/>
      </c:catAx>
      <c:valAx>
        <c:axId val="748797951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DB Chidlom X Bold" panose="02000806000000020004" pitchFamily="2" charset="-34"/>
                    <a:ea typeface="+mn-ea"/>
                    <a:cs typeface="DB Chidlom X Bold" panose="02000806000000020004" pitchFamily="2" charset="-34"/>
                  </a:defRPr>
                </a:pPr>
                <a:r>
                  <a:rPr lang="en-US"/>
                  <a:t>hr/day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DB Chidlom X Bold" panose="02000806000000020004" pitchFamily="2" charset="-34"/>
                  <a:ea typeface="+mn-ea"/>
                  <a:cs typeface="DB Chidlom X Bold" panose="02000806000000020004" pitchFamily="2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DB Chidlom X Bold" panose="02000806000000020004" pitchFamily="2" charset="-34"/>
                <a:ea typeface="+mn-ea"/>
                <a:cs typeface="DB Chidlom X Bold" panose="02000806000000020004" pitchFamily="2" charset="-34"/>
              </a:defRPr>
            </a:pPr>
            <a:endParaRPr lang="en-US"/>
          </a:p>
        </c:txPr>
        <c:crossAx val="752594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38100">
      <a:solidFill>
        <a:schemeClr val="bg2">
          <a:lumMod val="90000"/>
        </a:schemeClr>
      </a:solidFill>
    </a:ln>
    <a:effectLst/>
  </c:spPr>
  <c:txPr>
    <a:bodyPr/>
    <a:lstStyle/>
    <a:p>
      <a:pPr>
        <a:defRPr sz="1800">
          <a:solidFill>
            <a:schemeClr val="tx1"/>
          </a:solidFill>
          <a:latin typeface="DB Chidlom X Bold" panose="02000806000000020004" pitchFamily="2" charset="-34"/>
          <a:cs typeface="DB Chidlom X Bold" panose="02000806000000020004" pitchFamily="2" charset="-34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0.53738</cdr:x>
      <cdr:y>0.24517</cdr:y>
    </cdr:from>
    <cdr:to>
      <cdr:x>0.64121</cdr:x>
      <cdr:y>0.71878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BE86EAD-D049-2B9A-7388-863D8DBA3DB6}"/>
            </a:ext>
          </a:extLst>
        </cdr:cNvPr>
        <cdr:cNvSpPr txBox="1"/>
      </cdr:nvSpPr>
      <cdr:spPr>
        <a:xfrm xmlns:a="http://schemas.openxmlformats.org/drawingml/2006/main" rot="2817726">
          <a:off x="2266017" y="2080522"/>
          <a:ext cx="2341894" cy="605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DB Chidlom X Bold" panose="02000806000000020004" pitchFamily="2" charset="-34"/>
              <a:cs typeface="DB Chidlom X Bold" panose="02000806000000020004" pitchFamily="2" charset="-34"/>
            </a:rPr>
            <a:t>Reduce</a:t>
          </a:r>
          <a:r>
            <a:rPr lang="en-US" sz="2000" baseline="0" dirty="0">
              <a:latin typeface="DB Chidlom X Bold" panose="02000806000000020004" pitchFamily="2" charset="-34"/>
              <a:cs typeface="DB Chidlom X Bold" panose="02000806000000020004" pitchFamily="2" charset="-34"/>
            </a:rPr>
            <a:t> Defect </a:t>
          </a:r>
          <a:r>
            <a:rPr lang="th-TH" sz="2000" dirty="0">
              <a:latin typeface="DB Chidlom X Bold" panose="02000806000000020004" pitchFamily="2" charset="-34"/>
              <a:cs typeface="DB Chidlom X Bold" panose="02000806000000020004" pitchFamily="2" charset="-34"/>
            </a:rPr>
            <a:t>62.74</a:t>
          </a:r>
          <a:r>
            <a:rPr lang="th-TH" sz="2000" baseline="0" dirty="0">
              <a:latin typeface="DB Chidlom X Bold" panose="02000806000000020004" pitchFamily="2" charset="-34"/>
              <a:cs typeface="DB Chidlom X Bold" panose="02000806000000020004" pitchFamily="2" charset="-34"/>
            </a:rPr>
            <a:t>%</a:t>
          </a:r>
          <a:endParaRPr lang="en-US" sz="2000" dirty="0">
            <a:latin typeface="DB Chidlom X Bold" panose="02000806000000020004" pitchFamily="2" charset="-34"/>
            <a:cs typeface="DB Chidlom X Bold" panose="02000806000000020004" pitchFamily="2" charset="-34"/>
          </a:endParaRPr>
        </a:p>
      </cdr:txBody>
    </cdr:sp>
  </cdr:relSizeAnchor>
  <cdr:relSizeAnchor xmlns:cdr="http://schemas.openxmlformats.org/drawingml/2006/chartDrawing">
    <cdr:from>
      <cdr:x>0.42976</cdr:x>
      <cdr:y>0.31643</cdr:y>
    </cdr:from>
    <cdr:to>
      <cdr:x>0.72658</cdr:x>
      <cdr:y>0.68806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A45BFD88-A9F1-084E-F452-A389DB6791FF}"/>
            </a:ext>
          </a:extLst>
        </cdr:cNvPr>
        <cdr:cNvCxnSpPr/>
      </cdr:nvCxnSpPr>
      <cdr:spPr>
        <a:xfrm xmlns:a="http://schemas.openxmlformats.org/drawingml/2006/main">
          <a:off x="2506462" y="1564690"/>
          <a:ext cx="1731146" cy="1837678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0.42333</cdr:x>
      <cdr:y>0.42482</cdr:y>
    </cdr:from>
    <cdr:to>
      <cdr:x>0.7265</cdr:x>
      <cdr:y>0.7712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BA54F000-69DA-AC64-A8F4-129634CFF009}"/>
            </a:ext>
          </a:extLst>
        </cdr:cNvPr>
        <cdr:cNvCxnSpPr/>
      </cdr:nvCxnSpPr>
      <cdr:spPr>
        <a:xfrm xmlns:a="http://schemas.openxmlformats.org/drawingml/2006/main">
          <a:off x="2469009" y="2100668"/>
          <a:ext cx="1768142" cy="1712827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0.54867</cdr:x>
      <cdr:y>0.31649</cdr:y>
    </cdr:from>
    <cdr:to>
      <cdr:x>0.63512</cdr:x>
      <cdr:y>0.7963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8D7B3BF8-0C2A-3EC9-0E3E-629A6E3F9A23}"/>
            </a:ext>
          </a:extLst>
        </cdr:cNvPr>
        <cdr:cNvSpPr txBox="1"/>
      </cdr:nvSpPr>
      <cdr:spPr>
        <a:xfrm xmlns:a="http://schemas.openxmlformats.org/drawingml/2006/main" rot="2739496">
          <a:off x="2265814" y="2499208"/>
          <a:ext cx="2372612" cy="5041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>
              <a:latin typeface="DB Chidlom X Bold" panose="02000806000000020004" pitchFamily="2" charset="-34"/>
              <a:cs typeface="DB Chidlom X Bold" panose="02000806000000020004" pitchFamily="2" charset="-34"/>
            </a:rPr>
            <a:t>Reduce</a:t>
          </a:r>
          <a:r>
            <a:rPr lang="en-US" sz="2000" baseline="0" dirty="0">
              <a:latin typeface="DB Chidlom X Bold" panose="02000806000000020004" pitchFamily="2" charset="-34"/>
              <a:cs typeface="DB Chidlom X Bold" panose="02000806000000020004" pitchFamily="2" charset="-34"/>
            </a:rPr>
            <a:t> Downtime </a:t>
          </a:r>
          <a:r>
            <a:rPr lang="th-TH" sz="2000" dirty="0">
              <a:latin typeface="DB Chidlom X Bold" panose="02000806000000020004" pitchFamily="2" charset="-34"/>
              <a:cs typeface="DB Chidlom X Bold" panose="02000806000000020004" pitchFamily="2" charset="-34"/>
            </a:rPr>
            <a:t>83.3</a:t>
          </a:r>
          <a:r>
            <a:rPr lang="th-TH" sz="2000" baseline="0" dirty="0">
              <a:latin typeface="DB Chidlom X Bold" panose="02000806000000020004" pitchFamily="2" charset="-34"/>
              <a:cs typeface="DB Chidlom X Bold" panose="02000806000000020004" pitchFamily="2" charset="-34"/>
            </a:rPr>
            <a:t>%</a:t>
          </a:r>
          <a:endParaRPr lang="en-US" sz="2000" dirty="0">
            <a:latin typeface="DB Chidlom X Bold" panose="02000806000000020004" pitchFamily="2" charset="-34"/>
            <a:cs typeface="DB Chidlom X Bold" panose="02000806000000020004" pitchFamily="2" charset="-34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CA658-71E9-4962-B40E-CB8026E84C96}" type="datetimeFigureOut">
              <a:rPr lang="th-TH" smtClean="0"/>
              <a:t>05/11/67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4F9A4-5B7E-4266-8C7C-AF9DE5DF068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81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F9A4-5B7E-4266-8C7C-AF9DE5DF0684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758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F9A4-5B7E-4266-8C7C-AF9DE5DF0684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925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F9A4-5B7E-4266-8C7C-AF9DE5DF0684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0634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F9A4-5B7E-4266-8C7C-AF9DE5DF0684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876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F9A4-5B7E-4266-8C7C-AF9DE5DF0684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7407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F9A4-5B7E-4266-8C7C-AF9DE5DF0684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2973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F9A4-5B7E-4266-8C7C-AF9DE5DF0684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4403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F9A4-5B7E-4266-8C7C-AF9DE5DF0684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1376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F9A4-5B7E-4266-8C7C-AF9DE5DF0684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720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F9A4-5B7E-4266-8C7C-AF9DE5DF0684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37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DE2CD65-E8C1-4489-8F60-4EC24ABFB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F2FA2E4C-561F-42EA-8DBC-C57F91413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30DB81D-4C4B-424F-A1A3-62F5FE152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D851-7DC0-4DFB-93EB-2F99CDB0A0CE}" type="datetimeFigureOut">
              <a:rPr lang="th-TH" smtClean="0"/>
              <a:t>05/11/67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4183FB1-DA9F-44B0-B8E6-6711235B3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0BB1C0-C069-4764-B886-EF1275DB9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1284-738E-48CD-B71A-E17D1CD3DCC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8633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A801E3A-26D1-4A6B-9713-78F77EB68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EBBF6B24-6028-40A4-88B3-30CDA9D9C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DE39B58-8BEA-4DD1-A3A4-165E2EAE1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D851-7DC0-4DFB-93EB-2F99CDB0A0CE}" type="datetimeFigureOut">
              <a:rPr lang="th-TH" smtClean="0"/>
              <a:t>05/11/67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A4D7EDC-D09C-4D13-A215-4C334930D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C13502B-6B51-4070-969D-88C6DBE73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1284-738E-48CD-B71A-E17D1CD3DCC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9632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3E0A1E9C-F34D-4863-BF3F-6AEBE8F9F5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3FF123D7-9445-46FD-ACFD-BCEB37770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5C7FC93-F1C1-4F6E-93BB-0123E6DB3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D851-7DC0-4DFB-93EB-2F99CDB0A0CE}" type="datetimeFigureOut">
              <a:rPr lang="th-TH" smtClean="0"/>
              <a:t>05/11/67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F419B7B-8C66-47B0-8914-3B0EC1C32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7B53353-5998-4780-8C95-ACCEBED2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1284-738E-48CD-B71A-E17D1CD3DCC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076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82216BB-5ABA-4854-B4BB-664FD9959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9038DEA-63AD-4C45-BCE2-C3F6719B2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6343213-D028-4D4A-95A4-882F1DE1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D851-7DC0-4DFB-93EB-2F99CDB0A0CE}" type="datetimeFigureOut">
              <a:rPr lang="th-TH" smtClean="0"/>
              <a:t>05/11/67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CDC9C68-0754-4AE9-9DF5-E2E8A62D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19902CC-7AE0-49A9-9789-158754E37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1284-738E-48CD-B71A-E17D1CD3DCC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036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2663C54-6022-4AA9-9E4D-9CEAB943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B631194-84BE-46DD-9949-BD7A1723D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0E853DA-1AE7-4B9A-887D-0A454E8C3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D851-7DC0-4DFB-93EB-2F99CDB0A0CE}" type="datetimeFigureOut">
              <a:rPr lang="th-TH" smtClean="0"/>
              <a:t>05/11/67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16E4393-993E-4EF8-AAC5-7655FDD0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5D34F0B-B336-4A41-9518-8A0490B0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1284-738E-48CD-B71A-E17D1CD3DCC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3044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C444E48-15F3-4984-AD7C-A758A21E9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FE6E0D9-8EC2-41B1-B9CF-45CB5027E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26A345A-57B5-4B54-9890-191D56C78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4B12155-575B-4F94-AA07-5AF92C17D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D851-7DC0-4DFB-93EB-2F99CDB0A0CE}" type="datetimeFigureOut">
              <a:rPr lang="th-TH" smtClean="0"/>
              <a:t>05/11/67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0A189805-3A7D-473E-AE14-D0208E59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9AC40F6-BE71-4A21-82B8-B84973FA1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1284-738E-48CD-B71A-E17D1CD3DCC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9490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ABCAB5-513A-45B1-A8A7-91412D7C2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335B272-3133-465F-A83F-FECBBE8E9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847D961C-F369-4B69-A34B-F00A84765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460D1D93-EB8A-4ECD-ABE3-576B21355A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5F008400-7A14-427E-B6B0-399093DF2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5450B74C-6242-47A2-98E7-E94FD2616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D851-7DC0-4DFB-93EB-2F99CDB0A0CE}" type="datetimeFigureOut">
              <a:rPr lang="th-TH" smtClean="0"/>
              <a:t>05/11/67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F5065B37-B862-44DA-BB1D-E74316B54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D2D49B3E-7565-4874-9E45-717A618DF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1284-738E-48CD-B71A-E17D1CD3DCC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159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F3CDF32-2ADC-4DAB-A9BB-F1EE42BF9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C326FE1-A1A4-4247-BB74-CD39DF120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D851-7DC0-4DFB-93EB-2F99CDB0A0CE}" type="datetimeFigureOut">
              <a:rPr lang="th-TH" smtClean="0"/>
              <a:t>05/11/67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7C0E301-C848-4C2C-A250-AFAB91BC6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ACDBA73-1394-4573-9CF9-3D1A78FF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1284-738E-48CD-B71A-E17D1CD3DCC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56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6335D4C9-73CA-4A11-86FC-004551AFB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D851-7DC0-4DFB-93EB-2F99CDB0A0CE}" type="datetimeFigureOut">
              <a:rPr lang="th-TH" smtClean="0"/>
              <a:t>05/11/67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6A034709-19DD-453F-BB3C-169FA3035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554232F-2B20-401B-96FA-21536AA3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1284-738E-48CD-B71A-E17D1CD3DCC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9188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E5CACC4-C132-4306-AFFE-F5B671725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F96801E-A93E-449B-BEA9-19F1F4E5D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642ABB8D-DE40-413A-B870-633B2C552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6FAC18A-53A6-4E34-82C4-14F2F2F5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D851-7DC0-4DFB-93EB-2F99CDB0A0CE}" type="datetimeFigureOut">
              <a:rPr lang="th-TH" smtClean="0"/>
              <a:t>05/11/67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1EABCCC0-6CD1-472B-93D8-43581029B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10C250BF-E2F5-4BC3-B553-18181EF95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1284-738E-48CD-B71A-E17D1CD3DCC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5431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2483D0B-4D89-43EB-B11B-BC6761CDF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B0064D5F-1BC0-4CA3-B4F5-4611330600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8441E06-19FB-4775-A190-A01B336A2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07855B8-0B6E-40F3-85DC-20D6BF508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D851-7DC0-4DFB-93EB-2F99CDB0A0CE}" type="datetimeFigureOut">
              <a:rPr lang="th-TH" smtClean="0"/>
              <a:t>05/11/67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D4BEAED4-37D2-49E7-857B-6B4B160A2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6CD2C976-19D4-42D8-A9A5-4303BB467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1284-738E-48CD-B71A-E17D1CD3DCC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065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76F55A92-4F64-4CC6-B7A6-0FDEC2750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20767B2-5CF1-40BB-839C-708C3E940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3080B8B-1F29-4AB6-9160-20584EEEC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9D851-7DC0-4DFB-93EB-2F99CDB0A0CE}" type="datetimeFigureOut">
              <a:rPr lang="th-TH" smtClean="0"/>
              <a:t>05/11/67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92C52A0-DE73-4814-8127-1AE522D408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EE041E7-B85B-4E57-9F6B-8371E193E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01284-738E-48CD-B71A-E17D1CD3DCC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022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openxmlformats.org/officeDocument/2006/relationships/chart" Target="../charts/chart2.xml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0.jpe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chart" Target="../charts/chart4.xml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12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A95C1F5-8BC2-4431-AA4D-2B698303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ngrmutp.FB">
            <a:extLst>
              <a:ext uri="{FF2B5EF4-FFF2-40B4-BE49-F238E27FC236}">
                <a16:creationId xmlns:a16="http://schemas.microsoft.com/office/drawing/2014/main" id="{C46AE429-95DE-43CB-91A1-E5146141F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6444" l="9778" r="89778">
                        <a14:foregroundMark x1="57064" y1="91150" x2="71556" y2="90667"/>
                        <a14:foregroundMark x1="44889" y1="91556" x2="54794" y2="91226"/>
                        <a14:foregroundMark x1="25333" y1="86222" x2="25333" y2="86222"/>
                        <a14:foregroundMark x1="74222" y1="84000" x2="74222" y2="84000"/>
                        <a14:foregroundMark x1="44444" y1="94667" x2="44444" y2="94667"/>
                        <a14:foregroundMark x1="27556" y1="74222" x2="27556" y2="74222"/>
                        <a14:foregroundMark x1="51556" y1="7111" x2="51556" y2="7111"/>
                        <a14:foregroundMark x1="50222" y1="96444" x2="50222" y2="96444"/>
                        <a14:backgroundMark x1="59111" y1="84444" x2="61333" y2="84444"/>
                        <a14:backgroundMark x1="49333" y1="12444" x2="49333" y2="12444"/>
                        <a14:backgroundMark x1="49778" y1="16444" x2="49778" y2="16444"/>
                        <a14:backgroundMark x1="50667" y1="21778" x2="50667" y2="21778"/>
                        <a14:backgroundMark x1="46222" y1="24889" x2="46222" y2="24889"/>
                        <a14:backgroundMark x1="42667" y1="28889" x2="42667" y2="28889"/>
                        <a14:backgroundMark x1="38667" y1="33778" x2="38667" y2="3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461" y="0"/>
            <a:ext cx="1038906" cy="103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ไม่มีคำอธิบายรูปภาพ">
            <a:extLst>
              <a:ext uri="{FF2B5EF4-FFF2-40B4-BE49-F238E27FC236}">
                <a16:creationId xmlns:a16="http://schemas.microsoft.com/office/drawing/2014/main" id="{B0A48DD4-9B7E-4FB0-BC9E-67C479E09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375" y1="25125" x2="49375" y2="25125"/>
                        <a14:foregroundMark x1="49500" y1="24500" x2="64375" y2="30500"/>
                        <a14:foregroundMark x1="48000" y1="46250" x2="48000" y2="46250"/>
                        <a14:foregroundMark x1="69125" y1="65250" x2="76750" y2="60500"/>
                        <a14:foregroundMark x1="22875" y1="57875" x2="46125" y2="22625"/>
                        <a14:foregroundMark x1="42500" y1="23625" x2="63250" y2="46125"/>
                        <a14:foregroundMark x1="52500" y1="27500" x2="62000" y2="41625"/>
                        <a14:foregroundMark x1="62000" y1="41625" x2="56250" y2="68250"/>
                        <a14:foregroundMark x1="56250" y1="68250" x2="30375" y2="45625"/>
                        <a14:foregroundMark x1="30375" y1="45625" x2="46500" y2="26125"/>
                        <a14:foregroundMark x1="46500" y1="26125" x2="61500" y2="40250"/>
                        <a14:foregroundMark x1="61500" y1="40250" x2="50500" y2="71250"/>
                        <a14:foregroundMark x1="50500" y1="71250" x2="38125" y2="74125"/>
                        <a14:foregroundMark x1="38125" y1="74125" x2="37250" y2="74000"/>
                        <a14:foregroundMark x1="30750" y1="69375" x2="72250" y2="65500"/>
                        <a14:foregroundMark x1="72250" y1="65500" x2="76375" y2="64250"/>
                        <a14:foregroundMark x1="78375" y1="69375" x2="61125" y2="45250"/>
                        <a14:foregroundMark x1="61125" y1="45250" x2="59875" y2="45125"/>
                        <a14:foregroundMark x1="54625" y1="55500" x2="46875" y2="46375"/>
                        <a14:foregroundMark x1="46875" y1="46375" x2="46125" y2="38125"/>
                        <a14:foregroundMark x1="48500" y1="52250" x2="60375" y2="33750"/>
                        <a14:foregroundMark x1="35625" y1="62125" x2="38250" y2="54875"/>
                        <a14:foregroundMark x1="38250" y1="54875" x2="42875" y2="48375"/>
                        <a14:foregroundMark x1="32250" y1="66750" x2="43375" y2="53000"/>
                        <a14:foregroundMark x1="42500" y1="50625" x2="64500" y2="46750"/>
                        <a14:foregroundMark x1="37875" y1="48875" x2="64125" y2="54250"/>
                        <a14:foregroundMark x1="64125" y1="54250" x2="64125" y2="54750"/>
                        <a14:foregroundMark x1="48125" y1="44875" x2="60000" y2="50750"/>
                        <a14:foregroundMark x1="60000" y1="50750" x2="48875" y2="56625"/>
                        <a14:foregroundMark x1="48875" y1="56625" x2="40000" y2="55750"/>
                        <a14:foregroundMark x1="45000" y1="49250" x2="57875" y2="49375"/>
                        <a14:foregroundMark x1="39250" y1="54875" x2="51500" y2="45625"/>
                        <a14:foregroundMark x1="44500" y1="52625" x2="47250" y2="42375"/>
                        <a14:foregroundMark x1="40875" y1="46500" x2="48750" y2="38250"/>
                        <a14:foregroundMark x1="42125" y1="55250" x2="60250" y2="45250"/>
                        <a14:foregroundMark x1="58625" y1="63750" x2="49875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369" y="152499"/>
            <a:ext cx="1105774" cy="110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4B16DC55-E210-4F89-B9D1-2E72DD42D9E7}"/>
              </a:ext>
            </a:extLst>
          </p:cNvPr>
          <p:cNvSpPr txBox="1"/>
          <p:nvPr/>
        </p:nvSpPr>
        <p:spPr>
          <a:xfrm>
            <a:off x="3551519" y="3402893"/>
            <a:ext cx="5667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ปรับปรุงคุณภาพกระบวนการผลิต </a:t>
            </a:r>
            <a:r>
              <a:rPr lang="en-US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Die Casting</a:t>
            </a:r>
            <a:endParaRPr lang="th-TH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4FFBE53-F50F-4ABF-A160-84BF508AB08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89414" y="3315508"/>
            <a:ext cx="2238140" cy="1702994"/>
          </a:xfrm>
          <a:prstGeom prst="flowChartPreparation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269A9B2-E6B8-40AF-A2D4-0579C9A388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9386" t="9863" r="1241" b="17725"/>
          <a:stretch/>
        </p:blipFill>
        <p:spPr>
          <a:xfrm>
            <a:off x="8310367" y="4320855"/>
            <a:ext cx="2126891" cy="1617396"/>
          </a:xfrm>
          <a:prstGeom prst="flowChartPreparation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FC6A17F7-36A9-427C-BE83-E9E5786965B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>
            <a:off x="10105190" y="5057803"/>
            <a:ext cx="2349340" cy="1809690"/>
          </a:xfrm>
          <a:prstGeom prst="flowChartPreparation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FB64A2B-FAAB-46DF-B360-A39C2613C45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70000"/>
          </a:blip>
          <a:srcRect l="5068" t="-2164" r="-376" b="12156"/>
          <a:stretch/>
        </p:blipFill>
        <p:spPr>
          <a:xfrm>
            <a:off x="8347438" y="5981111"/>
            <a:ext cx="2126892" cy="1809690"/>
          </a:xfrm>
          <a:prstGeom prst="flowChartPreparation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90288910-2CCD-4073-8F2C-96011F2FF7E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</a:blip>
          <a:srcRect l="4270" t="-4485" r="7825" b="-3269"/>
          <a:stretch/>
        </p:blipFill>
        <p:spPr>
          <a:xfrm>
            <a:off x="3994601" y="6036530"/>
            <a:ext cx="2457816" cy="1809690"/>
          </a:xfrm>
          <a:prstGeom prst="flowChartPreparation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5CD54DE-4DA0-4AA4-8505-F46735791799}"/>
              </a:ext>
            </a:extLst>
          </p:cNvPr>
          <p:cNvSpPr txBox="1"/>
          <p:nvPr/>
        </p:nvSpPr>
        <p:spPr>
          <a:xfrm>
            <a:off x="1341623" y="1092980"/>
            <a:ext cx="10221588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211F1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IMPROVED QUALITY OF DIE CASTING PROCESS</a:t>
            </a: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A9C86684-2A4E-4CC0-BDD9-B18402988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70000"/>
          </a:blip>
          <a:stretch>
            <a:fillRect/>
          </a:stretch>
        </p:blipFill>
        <p:spPr>
          <a:xfrm>
            <a:off x="6096000" y="5106267"/>
            <a:ext cx="2566808" cy="1860527"/>
          </a:xfrm>
          <a:prstGeom prst="flowChartPreparation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0426F0B1-CA18-45CA-955D-6BD2B7A85861}"/>
              </a:ext>
            </a:extLst>
          </p:cNvPr>
          <p:cNvSpPr txBox="1"/>
          <p:nvPr/>
        </p:nvSpPr>
        <p:spPr>
          <a:xfrm>
            <a:off x="1047889" y="4608268"/>
            <a:ext cx="566749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นำเสนอโดย</a:t>
            </a:r>
          </a:p>
          <a:p>
            <a:r>
              <a:rPr lang="th-TH" sz="26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นายปณิธาน ประทุมฝาง และ นางสาวสุรัสวดี เปรมใจ</a:t>
            </a:r>
          </a:p>
          <a:p>
            <a:r>
              <a:rPr lang="th-TH" sz="26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สาขาวิศวกรรมเครื่องกล คณะวิศวกรรมศาสตร์</a:t>
            </a:r>
          </a:p>
        </p:txBody>
      </p:sp>
    </p:spTree>
    <p:extLst>
      <p:ext uri="{BB962C8B-B14F-4D97-AF65-F5344CB8AC3E}">
        <p14:creationId xmlns:p14="http://schemas.microsoft.com/office/powerpoint/2010/main" val="2843996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รูปหกเหลี่ยม 16">
            <a:extLst>
              <a:ext uri="{FF2B5EF4-FFF2-40B4-BE49-F238E27FC236}">
                <a16:creationId xmlns:a16="http://schemas.microsoft.com/office/drawing/2014/main" id="{4F755F76-4C16-4763-9042-BE0EF70DA97C}"/>
              </a:ext>
            </a:extLst>
          </p:cNvPr>
          <p:cNvSpPr/>
          <p:nvPr/>
        </p:nvSpPr>
        <p:spPr>
          <a:xfrm>
            <a:off x="-1681179" y="5015029"/>
            <a:ext cx="4251946" cy="3354844"/>
          </a:xfrm>
          <a:prstGeom prst="hexagon">
            <a:avLst/>
          </a:prstGeom>
          <a:noFill/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66F8D29E-328B-4311-9138-397298E5E5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grayscl/>
          </a:blip>
          <a:srcRect l="4270" t="-4485" r="7825" b="-3269"/>
          <a:stretch/>
        </p:blipFill>
        <p:spPr>
          <a:xfrm>
            <a:off x="9805796" y="4642436"/>
            <a:ext cx="3882813" cy="2858916"/>
          </a:xfrm>
          <a:prstGeom prst="flowChartPreparation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34AA4BA5-2AB6-4D14-A0F0-9EE4E22148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grayscl/>
          </a:blip>
          <a:stretch>
            <a:fillRect/>
          </a:stretch>
        </p:blipFill>
        <p:spPr>
          <a:xfrm>
            <a:off x="-1234832" y="-67797"/>
            <a:ext cx="3757297" cy="2858916"/>
          </a:xfrm>
          <a:prstGeom prst="flowChartPreparation">
            <a:avLst/>
          </a:prstGeom>
        </p:spPr>
      </p:pic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F183BD0B-D855-4061-8C0C-61725FADC20D}"/>
              </a:ext>
            </a:extLst>
          </p:cNvPr>
          <p:cNvSpPr/>
          <p:nvPr/>
        </p:nvSpPr>
        <p:spPr>
          <a:xfrm>
            <a:off x="444795" y="1431681"/>
            <a:ext cx="11302409" cy="4823377"/>
          </a:xfrm>
          <a:prstGeom prst="roundRect">
            <a:avLst/>
          </a:prstGeom>
          <a:solidFill>
            <a:srgbClr val="B3B3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8C13BC2-85F3-4922-AEE8-0AE702FB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31" y="-1"/>
            <a:ext cx="719171" cy="5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ngrmutp.FB">
            <a:extLst>
              <a:ext uri="{FF2B5EF4-FFF2-40B4-BE49-F238E27FC236}">
                <a16:creationId xmlns:a16="http://schemas.microsoft.com/office/drawing/2014/main" id="{C86775AC-7809-4C4C-BF45-4428B21E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6444" l="9778" r="89778">
                        <a14:foregroundMark x1="57064" y1="91150" x2="71556" y2="90667"/>
                        <a14:foregroundMark x1="44889" y1="91556" x2="54794" y2="91226"/>
                        <a14:foregroundMark x1="25333" y1="86222" x2="25333" y2="86222"/>
                        <a14:foregroundMark x1="74222" y1="84000" x2="74222" y2="84000"/>
                        <a14:foregroundMark x1="44444" y1="94667" x2="44444" y2="94667"/>
                        <a14:foregroundMark x1="27556" y1="74222" x2="27556" y2="74222"/>
                        <a14:foregroundMark x1="51556" y1="7111" x2="51556" y2="7111"/>
                        <a14:foregroundMark x1="50222" y1="96444" x2="50222" y2="96444"/>
                        <a14:backgroundMark x1="59111" y1="84444" x2="61333" y2="84444"/>
                        <a14:backgroundMark x1="49333" y1="12444" x2="49333" y2="12444"/>
                        <a14:backgroundMark x1="49778" y1="16444" x2="49778" y2="16444"/>
                        <a14:backgroundMark x1="50667" y1="21778" x2="50667" y2="21778"/>
                        <a14:backgroundMark x1="46222" y1="24889" x2="46222" y2="24889"/>
                        <a14:backgroundMark x1="42667" y1="28889" x2="42667" y2="28889"/>
                        <a14:backgroundMark x1="38667" y1="33778" x2="38667" y2="3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794" y="-7557"/>
            <a:ext cx="571337" cy="5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ไม่มีคำอธิบายรูปภาพ">
            <a:extLst>
              <a:ext uri="{FF2B5EF4-FFF2-40B4-BE49-F238E27FC236}">
                <a16:creationId xmlns:a16="http://schemas.microsoft.com/office/drawing/2014/main" id="{D1E3A6A6-0DA5-4320-A7C2-97A46A78E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375" y1="25125" x2="49375" y2="25125"/>
                        <a14:foregroundMark x1="49500" y1="24500" x2="64375" y2="30500"/>
                        <a14:foregroundMark x1="48000" y1="46250" x2="48000" y2="46250"/>
                        <a14:foregroundMark x1="69125" y1="65250" x2="76750" y2="60500"/>
                        <a14:foregroundMark x1="22875" y1="57875" x2="46125" y2="22625"/>
                        <a14:foregroundMark x1="42500" y1="23625" x2="63250" y2="46125"/>
                        <a14:foregroundMark x1="52500" y1="27500" x2="62000" y2="41625"/>
                        <a14:foregroundMark x1="62000" y1="41625" x2="56250" y2="68250"/>
                        <a14:foregroundMark x1="56250" y1="68250" x2="30375" y2="45625"/>
                        <a14:foregroundMark x1="30375" y1="45625" x2="46500" y2="26125"/>
                        <a14:foregroundMark x1="46500" y1="26125" x2="61500" y2="40250"/>
                        <a14:foregroundMark x1="61500" y1="40250" x2="50500" y2="71250"/>
                        <a14:foregroundMark x1="50500" y1="71250" x2="38125" y2="74125"/>
                        <a14:foregroundMark x1="38125" y1="74125" x2="37250" y2="74000"/>
                        <a14:foregroundMark x1="30750" y1="69375" x2="72250" y2="65500"/>
                        <a14:foregroundMark x1="72250" y1="65500" x2="76375" y2="64250"/>
                        <a14:foregroundMark x1="78375" y1="69375" x2="61125" y2="45250"/>
                        <a14:foregroundMark x1="61125" y1="45250" x2="59875" y2="45125"/>
                        <a14:foregroundMark x1="54625" y1="55500" x2="46875" y2="46375"/>
                        <a14:foregroundMark x1="46875" y1="46375" x2="46125" y2="38125"/>
                        <a14:foregroundMark x1="48500" y1="52250" x2="60375" y2="33750"/>
                        <a14:foregroundMark x1="35625" y1="62125" x2="38250" y2="54875"/>
                        <a14:foregroundMark x1="38250" y1="54875" x2="42875" y2="48375"/>
                        <a14:foregroundMark x1="32250" y1="66750" x2="43375" y2="53000"/>
                        <a14:foregroundMark x1="42500" y1="50625" x2="64500" y2="46750"/>
                        <a14:foregroundMark x1="37875" y1="48875" x2="64125" y2="54250"/>
                        <a14:foregroundMark x1="64125" y1="54250" x2="64125" y2="54750"/>
                        <a14:foregroundMark x1="48125" y1="44875" x2="60000" y2="50750"/>
                        <a14:foregroundMark x1="60000" y1="50750" x2="48875" y2="56625"/>
                        <a14:foregroundMark x1="48875" y1="56625" x2="40000" y2="55750"/>
                        <a14:foregroundMark x1="45000" y1="49250" x2="57875" y2="49375"/>
                        <a14:foregroundMark x1="39250" y1="54875" x2="51500" y2="45625"/>
                        <a14:foregroundMark x1="44500" y1="52625" x2="47250" y2="42375"/>
                        <a14:foregroundMark x1="40875" y1="46500" x2="48750" y2="38250"/>
                        <a14:foregroundMark x1="42125" y1="55250" x2="60250" y2="45250"/>
                        <a14:foregroundMark x1="58625" y1="63750" x2="49875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1" t="6183" r="9393" b="16064"/>
          <a:stretch/>
        </p:blipFill>
        <p:spPr bwMode="auto">
          <a:xfrm>
            <a:off x="10242757" y="155339"/>
            <a:ext cx="470182" cy="43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65536F0-FCE7-472C-9A5C-2F8D6AB9B555}"/>
              </a:ext>
            </a:extLst>
          </p:cNvPr>
          <p:cNvSpPr txBox="1"/>
          <p:nvPr/>
        </p:nvSpPr>
        <p:spPr>
          <a:xfrm>
            <a:off x="11405361" y="-76529"/>
            <a:ext cx="719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6B8BFF-BC57-4257-8E3C-412879836DBC}"/>
              </a:ext>
            </a:extLst>
          </p:cNvPr>
          <p:cNvSpPr txBox="1"/>
          <p:nvPr/>
        </p:nvSpPr>
        <p:spPr>
          <a:xfrm>
            <a:off x="2661412" y="278111"/>
            <a:ext cx="6869175" cy="1185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7200" b="1" kern="100" dirty="0">
                <a:effectLst/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สรุปผลการดำเนินงาน</a:t>
            </a:r>
            <a:endParaRPr lang="en-US" sz="7200" kern="100" dirty="0">
              <a:effectLst/>
              <a:latin typeface="DB Chidlom X Bold" panose="02000806000000020004" pitchFamily="2" charset="-34"/>
              <a:ea typeface="DengXian" panose="02010600030101010101" pitchFamily="2" charset="-122"/>
              <a:cs typeface="DB Chidlom X Bold" panose="02000806000000020004" pitchFamily="2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46BA0C54-F9FB-48DA-97EF-D4D2EC9045A7}"/>
              </a:ext>
            </a:extLst>
          </p:cNvPr>
          <p:cNvSpPr txBox="1"/>
          <p:nvPr/>
        </p:nvSpPr>
        <p:spPr>
          <a:xfrm>
            <a:off x="616521" y="2308239"/>
            <a:ext cx="11150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th-TH" sz="3200" kern="100" dirty="0">
                <a:effectLst/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หลังจากเปลี่ยนน้ำยาพ่นหน้าแม่พิมพ์เมื่อเทียบกับก่อนเปลี่ยนน้ำยาพ่นหน้าแม่พิมพ์</a:t>
            </a:r>
            <a:r>
              <a:rPr lang="en-US" sz="3200" kern="100" dirty="0">
                <a:effectLst/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 Reduce Defect </a:t>
            </a:r>
            <a:r>
              <a:rPr lang="th-TH" sz="3200" kern="100" dirty="0"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อุณหภูมิหน้าแม่พิมพ์ไม่คงที่ </a:t>
            </a:r>
            <a:r>
              <a:rPr lang="th-TH" sz="3200" kern="100" dirty="0">
                <a:effectLst/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ลดลงไป </a:t>
            </a:r>
            <a:r>
              <a:rPr lang="en-US" sz="3200" kern="100" dirty="0">
                <a:solidFill>
                  <a:srgbClr val="FF0000"/>
                </a:solidFill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62.74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%</a:t>
            </a:r>
            <a:endParaRPr lang="th-TH" sz="3200" kern="100" dirty="0">
              <a:solidFill>
                <a:srgbClr val="FF0000"/>
              </a:solidFill>
              <a:effectLst/>
              <a:latin typeface="DB Chidlom X Bold" panose="02000806000000020004" pitchFamily="2" charset="-34"/>
              <a:ea typeface="DengXian" panose="02010600030101010101" pitchFamily="2" charset="-122"/>
              <a:cs typeface="DB Chidlom X Bold" panose="02000806000000020004" pitchFamily="2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92F1FDC5-E48E-4883-BB98-ED6CA6F0CB12}"/>
              </a:ext>
            </a:extLst>
          </p:cNvPr>
          <p:cNvSpPr txBox="1"/>
          <p:nvPr/>
        </p:nvSpPr>
        <p:spPr>
          <a:xfrm>
            <a:off x="643818" y="3384521"/>
            <a:ext cx="106492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th-TH" sz="3200" kern="100" dirty="0"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ลดระยะเวลา </a:t>
            </a:r>
            <a:r>
              <a:rPr lang="en-US" sz="3200" kern="100" dirty="0"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Downtime </a:t>
            </a:r>
            <a:r>
              <a:rPr lang="th-TH" sz="3200" kern="100" dirty="0"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ได้ถึง </a:t>
            </a:r>
            <a:r>
              <a:rPr lang="th-TH" sz="3200" kern="100" dirty="0">
                <a:solidFill>
                  <a:srgbClr val="FF0000"/>
                </a:solidFill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83.3</a:t>
            </a:r>
            <a:r>
              <a:rPr lang="en-US" sz="3200" kern="100" dirty="0">
                <a:solidFill>
                  <a:srgbClr val="FF0000"/>
                </a:solidFill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%</a:t>
            </a:r>
            <a:r>
              <a:rPr lang="th-TH" sz="3200" kern="100" dirty="0">
                <a:solidFill>
                  <a:srgbClr val="FF0000"/>
                </a:solidFill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 </a:t>
            </a:r>
            <a:endParaRPr lang="en-US" sz="3200" kern="100" dirty="0">
              <a:solidFill>
                <a:srgbClr val="FF0000"/>
              </a:solidFill>
              <a:effectLst/>
              <a:latin typeface="DB Chidlom X Bold" panose="02000806000000020004" pitchFamily="2" charset="-34"/>
              <a:ea typeface="DengXian" panose="02010600030101010101" pitchFamily="2" charset="-122"/>
              <a:cs typeface="DB Chidlom X Bold" panose="02000806000000020004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E9C7D93F-1BAB-4878-ABFC-004340611D7D}"/>
              </a:ext>
            </a:extLst>
          </p:cNvPr>
          <p:cNvSpPr txBox="1"/>
          <p:nvPr/>
        </p:nvSpPr>
        <p:spPr>
          <a:xfrm>
            <a:off x="643817" y="3957041"/>
            <a:ext cx="106492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th-TH" sz="3200" kern="100" dirty="0">
                <a:effectLst/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สามารถลดต้นทุนการผลิตได้ รวมเป็นเงินทั้งหมด </a:t>
            </a:r>
            <a:r>
              <a:rPr lang="th-TH" sz="3200" dirty="0">
                <a:solidFill>
                  <a:srgbClr val="FF0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4,521.09 </a:t>
            </a:r>
            <a:r>
              <a:rPr lang="th-TH" sz="3200" kern="100" dirty="0">
                <a:effectLst/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บาทต่อวัน เทียบเท่ากับค่าแรงของผู้บริหาร 1 คนต่อวัน หรือเทียบเท่ากับค่าแรงงานของพนักงานทั่วไป 10 คนต่อวัน </a:t>
            </a:r>
            <a:r>
              <a:rPr lang="th-TH" sz="3200" kern="100" dirty="0">
                <a:solidFill>
                  <a:srgbClr val="FF0000"/>
                </a:solidFill>
                <a:effectLst/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135,632.85 </a:t>
            </a:r>
            <a:r>
              <a:rPr lang="th-TH" sz="3200" kern="100" dirty="0">
                <a:effectLst/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บาทต่อเดือน หรือ</a:t>
            </a:r>
            <a:r>
              <a:rPr lang="th-TH" sz="3200" kern="100" dirty="0">
                <a:solidFill>
                  <a:srgbClr val="FF0000"/>
                </a:solidFill>
                <a:effectLst/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 1,627,594.20 </a:t>
            </a:r>
            <a:r>
              <a:rPr lang="th-TH" sz="3200" kern="100" dirty="0">
                <a:effectLst/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บาทต่อปี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8499895-DF66-4262-9666-330482105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0000" y1="46667" x2="74167" y2="46389"/>
                        <a14:foregroundMark x1="74167" y1="46389" x2="79167" y2="46944"/>
                        <a14:foregroundMark x1="30000" y1="59722" x2="50556" y2="22778"/>
                        <a14:foregroundMark x1="40000" y1="31667" x2="65000" y2="31944"/>
                        <a14:foregroundMark x1="65000" y1="31944" x2="73333" y2="36111"/>
                        <a14:foregroundMark x1="56389" y1="45278" x2="54444" y2="27778"/>
                        <a14:foregroundMark x1="58056" y1="29444" x2="36111" y2="33333"/>
                        <a14:foregroundMark x1="36111" y1="33333" x2="35000" y2="36111"/>
                        <a14:foregroundMark x1="30000" y1="32500" x2="51944" y2="2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951" y="4763128"/>
            <a:ext cx="2720819" cy="27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8062A581-05CE-47ED-A998-8B4F7C330574}"/>
              </a:ext>
            </a:extLst>
          </p:cNvPr>
          <p:cNvSpPr txBox="1"/>
          <p:nvPr/>
        </p:nvSpPr>
        <p:spPr>
          <a:xfrm>
            <a:off x="620172" y="1745051"/>
            <a:ext cx="11150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th-TH" sz="3200" kern="100" dirty="0">
                <a:effectLst/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อุณห</a:t>
            </a:r>
            <a:r>
              <a:rPr lang="th-TH" sz="3200" kern="100" dirty="0">
                <a:latin typeface="DB Chidlom X Bold" panose="02000806000000020004" pitchFamily="2" charset="-34"/>
                <a:ea typeface="DengXian" panose="02010600030101010101" pitchFamily="2" charset="-122"/>
                <a:cs typeface="DB Chidlom X Bold" panose="02000806000000020004" pitchFamily="2" charset="-34"/>
              </a:rPr>
              <a:t>ภูมิหน้าแม่พิมพ์คงที่มากขึ้น ทำให้เกิดชิ้นงานเสียน้อยลง</a:t>
            </a:r>
            <a:endParaRPr lang="th-TH" sz="3200" kern="100" dirty="0">
              <a:effectLst/>
              <a:latin typeface="DB Chidlom X Bold" panose="02000806000000020004" pitchFamily="2" charset="-34"/>
              <a:ea typeface="DengXian" panose="02010600030101010101" pitchFamily="2" charset="-122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6473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5861AA0-A712-4EB4-87B5-6840E529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8C13BC2-85F3-4922-AEE8-0AE702FB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31" y="-1"/>
            <a:ext cx="719171" cy="5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ngrmutp.FB">
            <a:extLst>
              <a:ext uri="{FF2B5EF4-FFF2-40B4-BE49-F238E27FC236}">
                <a16:creationId xmlns:a16="http://schemas.microsoft.com/office/drawing/2014/main" id="{C86775AC-7809-4C4C-BF45-4428B21E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6444" l="9778" r="89778">
                        <a14:foregroundMark x1="57064" y1="91150" x2="71556" y2="90667"/>
                        <a14:foregroundMark x1="44889" y1="91556" x2="54794" y2="91226"/>
                        <a14:foregroundMark x1="25333" y1="86222" x2="25333" y2="86222"/>
                        <a14:foregroundMark x1="74222" y1="84000" x2="74222" y2="84000"/>
                        <a14:foregroundMark x1="44444" y1="94667" x2="44444" y2="94667"/>
                        <a14:foregroundMark x1="27556" y1="74222" x2="27556" y2="74222"/>
                        <a14:foregroundMark x1="51556" y1="7111" x2="51556" y2="7111"/>
                        <a14:foregroundMark x1="50222" y1="96444" x2="50222" y2="96444"/>
                        <a14:backgroundMark x1="59111" y1="84444" x2="61333" y2="84444"/>
                        <a14:backgroundMark x1="49333" y1="12444" x2="49333" y2="12444"/>
                        <a14:backgroundMark x1="49778" y1="16444" x2="49778" y2="16444"/>
                        <a14:backgroundMark x1="50667" y1="21778" x2="50667" y2="21778"/>
                        <a14:backgroundMark x1="46222" y1="24889" x2="46222" y2="24889"/>
                        <a14:backgroundMark x1="42667" y1="28889" x2="42667" y2="28889"/>
                        <a14:backgroundMark x1="38667" y1="33778" x2="38667" y2="3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794" y="-7557"/>
            <a:ext cx="571337" cy="5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ไม่มีคำอธิบายรูปภาพ">
            <a:extLst>
              <a:ext uri="{FF2B5EF4-FFF2-40B4-BE49-F238E27FC236}">
                <a16:creationId xmlns:a16="http://schemas.microsoft.com/office/drawing/2014/main" id="{D1E3A6A6-0DA5-4320-A7C2-97A46A78E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9375" y1="25125" x2="49375" y2="25125"/>
                        <a14:foregroundMark x1="49500" y1="24500" x2="64375" y2="30500"/>
                        <a14:foregroundMark x1="48000" y1="46250" x2="48000" y2="46250"/>
                        <a14:foregroundMark x1="69125" y1="65250" x2="76750" y2="60500"/>
                        <a14:foregroundMark x1="22875" y1="57875" x2="46125" y2="22625"/>
                        <a14:foregroundMark x1="42500" y1="23625" x2="63250" y2="46125"/>
                        <a14:foregroundMark x1="52500" y1="27500" x2="62000" y2="41625"/>
                        <a14:foregroundMark x1="62000" y1="41625" x2="56250" y2="68250"/>
                        <a14:foregroundMark x1="56250" y1="68250" x2="30375" y2="45625"/>
                        <a14:foregroundMark x1="30375" y1="45625" x2="46500" y2="26125"/>
                        <a14:foregroundMark x1="46500" y1="26125" x2="61500" y2="40250"/>
                        <a14:foregroundMark x1="61500" y1="40250" x2="50500" y2="71250"/>
                        <a14:foregroundMark x1="50500" y1="71250" x2="38125" y2="74125"/>
                        <a14:foregroundMark x1="38125" y1="74125" x2="37250" y2="74000"/>
                        <a14:foregroundMark x1="30750" y1="69375" x2="72250" y2="65500"/>
                        <a14:foregroundMark x1="72250" y1="65500" x2="76375" y2="64250"/>
                        <a14:foregroundMark x1="78375" y1="69375" x2="61125" y2="45250"/>
                        <a14:foregroundMark x1="61125" y1="45250" x2="59875" y2="45125"/>
                        <a14:foregroundMark x1="54625" y1="55500" x2="46875" y2="46375"/>
                        <a14:foregroundMark x1="46875" y1="46375" x2="46125" y2="38125"/>
                        <a14:foregroundMark x1="48500" y1="52250" x2="60375" y2="33750"/>
                        <a14:foregroundMark x1="35625" y1="62125" x2="38250" y2="54875"/>
                        <a14:foregroundMark x1="38250" y1="54875" x2="42875" y2="48375"/>
                        <a14:foregroundMark x1="32250" y1="66750" x2="43375" y2="53000"/>
                        <a14:foregroundMark x1="42500" y1="50625" x2="64500" y2="46750"/>
                        <a14:foregroundMark x1="37875" y1="48875" x2="64125" y2="54250"/>
                        <a14:foregroundMark x1="64125" y1="54250" x2="64125" y2="54750"/>
                        <a14:foregroundMark x1="48125" y1="44875" x2="60000" y2="50750"/>
                        <a14:foregroundMark x1="60000" y1="50750" x2="48875" y2="56625"/>
                        <a14:foregroundMark x1="48875" y1="56625" x2="40000" y2="55750"/>
                        <a14:foregroundMark x1="45000" y1="49250" x2="57875" y2="49375"/>
                        <a14:foregroundMark x1="39250" y1="54875" x2="51500" y2="45625"/>
                        <a14:foregroundMark x1="44500" y1="52625" x2="47250" y2="42375"/>
                        <a14:foregroundMark x1="40875" y1="46500" x2="48750" y2="38250"/>
                        <a14:foregroundMark x1="42125" y1="55250" x2="60250" y2="45250"/>
                        <a14:foregroundMark x1="58625" y1="63750" x2="49875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1" t="6183" r="9393" b="16064"/>
          <a:stretch/>
        </p:blipFill>
        <p:spPr bwMode="auto">
          <a:xfrm>
            <a:off x="10242757" y="155339"/>
            <a:ext cx="470182" cy="43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4EE6A80-A8AE-4596-9559-DB3ED63B9710}"/>
              </a:ext>
            </a:extLst>
          </p:cNvPr>
          <p:cNvSpPr txBox="1"/>
          <p:nvPr/>
        </p:nvSpPr>
        <p:spPr>
          <a:xfrm>
            <a:off x="11326705" y="-76529"/>
            <a:ext cx="719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10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5BF6D338-8838-445D-88BB-A269E73C96C6}"/>
              </a:ext>
            </a:extLst>
          </p:cNvPr>
          <p:cNvSpPr txBox="1"/>
          <p:nvPr/>
        </p:nvSpPr>
        <p:spPr>
          <a:xfrm>
            <a:off x="1749621" y="1195338"/>
            <a:ext cx="86927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Q&amp;A</a:t>
            </a:r>
            <a:endParaRPr lang="th-TH" sz="239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FBAD40E0-5C61-4D88-A701-FC1D94FF458F}"/>
              </a:ext>
            </a:extLst>
          </p:cNvPr>
          <p:cNvSpPr txBox="1"/>
          <p:nvPr/>
        </p:nvSpPr>
        <p:spPr>
          <a:xfrm>
            <a:off x="1749622" y="4099067"/>
            <a:ext cx="8692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ขอบคุณครับ/ค่ะ</a:t>
            </a:r>
          </a:p>
        </p:txBody>
      </p:sp>
    </p:spTree>
    <p:extLst>
      <p:ext uri="{BB962C8B-B14F-4D97-AF65-F5344CB8AC3E}">
        <p14:creationId xmlns:p14="http://schemas.microsoft.com/office/powerpoint/2010/main" val="2724027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7CD76A5-37A1-4264-842F-2423079E8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0969" t="28833" r="10969" b="12362"/>
          <a:stretch/>
        </p:blipFill>
        <p:spPr>
          <a:xfrm>
            <a:off x="-1251780" y="-377378"/>
            <a:ext cx="10998345" cy="7235378"/>
          </a:xfrm>
          <a:prstGeom prst="parallelogram">
            <a:avLst>
              <a:gd name="adj" fmla="val 28347"/>
            </a:avLst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F5FEB57-36E4-43E1-A146-1EA8A6E1D0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8412030" y="2746930"/>
            <a:ext cx="2782601" cy="2042979"/>
          </a:xfrm>
          <a:prstGeom prst="parallelogram">
            <a:avLst>
              <a:gd name="adj" fmla="val 29476"/>
            </a:avLst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8D481FC-4367-486A-9FB2-C08F74774B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grayscl/>
          </a:blip>
          <a:stretch>
            <a:fillRect/>
          </a:stretch>
        </p:blipFill>
        <p:spPr>
          <a:xfrm>
            <a:off x="9618096" y="-1492714"/>
            <a:ext cx="2693964" cy="2056494"/>
          </a:xfrm>
          <a:prstGeom prst="parallelogram">
            <a:avLst>
              <a:gd name="adj" fmla="val 27541"/>
            </a:avLst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AFB730C-40BC-4860-9F7F-A10AAAE1CD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-2270065" y="-149026"/>
            <a:ext cx="2892884" cy="2154782"/>
          </a:xfrm>
          <a:prstGeom prst="parallelogram">
            <a:avLst>
              <a:gd name="adj" fmla="val 29244"/>
            </a:avLst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75989FE-1203-4742-9889-F494C663F8F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</a:blip>
          <a:stretch>
            <a:fillRect/>
          </a:stretch>
        </p:blipFill>
        <p:spPr>
          <a:xfrm>
            <a:off x="11269123" y="-99882"/>
            <a:ext cx="2411115" cy="2631740"/>
          </a:xfrm>
          <a:prstGeom prst="parallelogram">
            <a:avLst>
              <a:gd name="adj" fmla="val 32043"/>
            </a:avLst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7FB119AA-07F6-4E3D-95AA-037A854B2F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85000"/>
          </a:blip>
          <a:srcRect l="16611" t="10779" r="2236" b="4299"/>
          <a:stretch/>
        </p:blipFill>
        <p:spPr>
          <a:xfrm>
            <a:off x="9018730" y="673727"/>
            <a:ext cx="2564722" cy="1923541"/>
          </a:xfrm>
          <a:prstGeom prst="parallelogram">
            <a:avLst>
              <a:gd name="adj" fmla="val 28178"/>
            </a:avLst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79C3BDA9-5287-4F2D-996A-92993B64D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9899" r="9750" b="8034"/>
          <a:stretch/>
        </p:blipFill>
        <p:spPr bwMode="auto">
          <a:xfrm>
            <a:off x="9518637" y="5080585"/>
            <a:ext cx="2892883" cy="2010708"/>
          </a:xfrm>
          <a:prstGeom prst="parallelogram">
            <a:avLst>
              <a:gd name="adj" fmla="val 26949"/>
            </a:avLst>
          </a:prstGeom>
          <a:noFill/>
          <a:ln w="38100">
            <a:solidFill>
              <a:srgbClr val="D0CEC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D926568D-07DB-4A49-98F1-F65520D293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85000"/>
          </a:blip>
          <a:srcRect l="5573" t="10031" b="381"/>
          <a:stretch/>
        </p:blipFill>
        <p:spPr>
          <a:xfrm>
            <a:off x="7754693" y="4939571"/>
            <a:ext cx="2146437" cy="2154782"/>
          </a:xfrm>
          <a:prstGeom prst="parallelogram">
            <a:avLst>
              <a:gd name="adj" fmla="val 27434"/>
            </a:avLst>
          </a:prstGeom>
          <a:ln w="38100">
            <a:solidFill>
              <a:srgbClr val="D0CECE"/>
            </a:solidFill>
          </a:ln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790B97DC-211F-4FB1-8B90-930E69B7CAA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85000"/>
          </a:blip>
          <a:stretch>
            <a:fillRect/>
          </a:stretch>
        </p:blipFill>
        <p:spPr>
          <a:xfrm>
            <a:off x="10764850" y="2703437"/>
            <a:ext cx="2968869" cy="2154782"/>
          </a:xfrm>
          <a:prstGeom prst="parallelogram">
            <a:avLst>
              <a:gd name="adj" fmla="val 30456"/>
            </a:avLst>
          </a:prstGeom>
          <a:ln w="38100">
            <a:solidFill>
              <a:srgbClr val="D0CECE"/>
            </a:solidFill>
          </a:ln>
        </p:spPr>
      </p:pic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B35EAE8C-FEE0-4CFE-BEC8-D4E3425E1111}"/>
              </a:ext>
            </a:extLst>
          </p:cNvPr>
          <p:cNvGrpSpPr/>
          <p:nvPr/>
        </p:nvGrpSpPr>
        <p:grpSpPr>
          <a:xfrm>
            <a:off x="10242757" y="-7557"/>
            <a:ext cx="1685545" cy="595561"/>
            <a:chOff x="10242757" y="-7557"/>
            <a:chExt cx="1685545" cy="595561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48C13BC2-85F3-4922-AEE8-0AE702FB7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9131" y="-1"/>
              <a:ext cx="719171" cy="567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ngrmutp.FB">
              <a:extLst>
                <a:ext uri="{FF2B5EF4-FFF2-40B4-BE49-F238E27FC236}">
                  <a16:creationId xmlns:a16="http://schemas.microsoft.com/office/drawing/2014/main" id="{C86775AC-7809-4C4C-BF45-4428B21E4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667" b="96444" l="9778" r="89778">
                          <a14:foregroundMark x1="57064" y1="91150" x2="71556" y2="90667"/>
                          <a14:foregroundMark x1="44889" y1="91556" x2="54794" y2="91226"/>
                          <a14:foregroundMark x1="25333" y1="86222" x2="25333" y2="86222"/>
                          <a14:foregroundMark x1="74222" y1="84000" x2="74222" y2="84000"/>
                          <a14:foregroundMark x1="44444" y1="94667" x2="44444" y2="94667"/>
                          <a14:foregroundMark x1="27556" y1="74222" x2="27556" y2="74222"/>
                          <a14:foregroundMark x1="51556" y1="7111" x2="51556" y2="7111"/>
                          <a14:foregroundMark x1="50222" y1="96444" x2="50222" y2="96444"/>
                          <a14:backgroundMark x1="59111" y1="84444" x2="61333" y2="84444"/>
                          <a14:backgroundMark x1="49333" y1="12444" x2="49333" y2="12444"/>
                          <a14:backgroundMark x1="49778" y1="16444" x2="49778" y2="16444"/>
                          <a14:backgroundMark x1="50667" y1="21778" x2="50667" y2="21778"/>
                          <a14:backgroundMark x1="46222" y1="24889" x2="46222" y2="24889"/>
                          <a14:backgroundMark x1="42667" y1="28889" x2="42667" y2="28889"/>
                          <a14:backgroundMark x1="38667" y1="33778" x2="38667" y2="3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7794" y="-7557"/>
              <a:ext cx="571337" cy="571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ไม่มีคำอธิบายรูปภาพ">
              <a:extLst>
                <a:ext uri="{FF2B5EF4-FFF2-40B4-BE49-F238E27FC236}">
                  <a16:creationId xmlns:a16="http://schemas.microsoft.com/office/drawing/2014/main" id="{D1E3A6A6-0DA5-4320-A7C2-97A46A78EF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49375" y1="25125" x2="49375" y2="25125"/>
                          <a14:foregroundMark x1="49500" y1="24500" x2="64375" y2="30500"/>
                          <a14:foregroundMark x1="48000" y1="46250" x2="48000" y2="46250"/>
                          <a14:foregroundMark x1="69125" y1="65250" x2="76750" y2="60500"/>
                          <a14:foregroundMark x1="22875" y1="57875" x2="46125" y2="22625"/>
                          <a14:foregroundMark x1="42500" y1="23625" x2="63250" y2="46125"/>
                          <a14:foregroundMark x1="52500" y1="27500" x2="62000" y2="41625"/>
                          <a14:foregroundMark x1="62000" y1="41625" x2="56250" y2="68250"/>
                          <a14:foregroundMark x1="56250" y1="68250" x2="30375" y2="45625"/>
                          <a14:foregroundMark x1="30375" y1="45625" x2="46500" y2="26125"/>
                          <a14:foregroundMark x1="46500" y1="26125" x2="61500" y2="40250"/>
                          <a14:foregroundMark x1="61500" y1="40250" x2="50500" y2="71250"/>
                          <a14:foregroundMark x1="50500" y1="71250" x2="38125" y2="74125"/>
                          <a14:foregroundMark x1="38125" y1="74125" x2="37250" y2="74000"/>
                          <a14:foregroundMark x1="30750" y1="69375" x2="72250" y2="65500"/>
                          <a14:foregroundMark x1="72250" y1="65500" x2="76375" y2="64250"/>
                          <a14:foregroundMark x1="78375" y1="69375" x2="61125" y2="45250"/>
                          <a14:foregroundMark x1="61125" y1="45250" x2="59875" y2="45125"/>
                          <a14:foregroundMark x1="54625" y1="55500" x2="46875" y2="46375"/>
                          <a14:foregroundMark x1="46875" y1="46375" x2="46125" y2="38125"/>
                          <a14:foregroundMark x1="48500" y1="52250" x2="60375" y2="33750"/>
                          <a14:foregroundMark x1="35625" y1="62125" x2="38250" y2="54875"/>
                          <a14:foregroundMark x1="38250" y1="54875" x2="42875" y2="48375"/>
                          <a14:foregroundMark x1="32250" y1="66750" x2="43375" y2="53000"/>
                          <a14:foregroundMark x1="42500" y1="50625" x2="64500" y2="46750"/>
                          <a14:foregroundMark x1="37875" y1="48875" x2="64125" y2="54250"/>
                          <a14:foregroundMark x1="64125" y1="54250" x2="64125" y2="54750"/>
                          <a14:foregroundMark x1="48125" y1="44875" x2="60000" y2="50750"/>
                          <a14:foregroundMark x1="60000" y1="50750" x2="48875" y2="56625"/>
                          <a14:foregroundMark x1="48875" y1="56625" x2="40000" y2="55750"/>
                          <a14:foregroundMark x1="45000" y1="49250" x2="57875" y2="49375"/>
                          <a14:foregroundMark x1="39250" y1="54875" x2="51500" y2="45625"/>
                          <a14:foregroundMark x1="44500" y1="52625" x2="47250" y2="42375"/>
                          <a14:foregroundMark x1="40875" y1="46500" x2="48750" y2="38250"/>
                          <a14:foregroundMark x1="42125" y1="55250" x2="60250" y2="45250"/>
                          <a14:foregroundMark x1="58625" y1="63750" x2="49875" y2="40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1" t="6183" r="9393" b="16064"/>
            <a:stretch/>
          </p:blipFill>
          <p:spPr bwMode="auto">
            <a:xfrm>
              <a:off x="10242757" y="155339"/>
              <a:ext cx="470182" cy="432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B759DFE-B804-43A5-B7FC-01F158197E9B}"/>
              </a:ext>
            </a:extLst>
          </p:cNvPr>
          <p:cNvSpPr txBox="1"/>
          <p:nvPr/>
        </p:nvSpPr>
        <p:spPr>
          <a:xfrm>
            <a:off x="11422402" y="-76529"/>
            <a:ext cx="3374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47745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8C13BC2-85F3-4922-AEE8-0AE702FB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31" y="-1"/>
            <a:ext cx="719171" cy="5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ngrmutp.FB">
            <a:extLst>
              <a:ext uri="{FF2B5EF4-FFF2-40B4-BE49-F238E27FC236}">
                <a16:creationId xmlns:a16="http://schemas.microsoft.com/office/drawing/2014/main" id="{C86775AC-7809-4C4C-BF45-4428B21E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6444" l="9778" r="89778">
                        <a14:foregroundMark x1="57064" y1="91150" x2="71556" y2="90667"/>
                        <a14:foregroundMark x1="44889" y1="91556" x2="54794" y2="91226"/>
                        <a14:foregroundMark x1="25333" y1="86222" x2="25333" y2="86222"/>
                        <a14:foregroundMark x1="74222" y1="84000" x2="74222" y2="84000"/>
                        <a14:foregroundMark x1="44444" y1="94667" x2="44444" y2="94667"/>
                        <a14:foregroundMark x1="27556" y1="74222" x2="27556" y2="74222"/>
                        <a14:foregroundMark x1="51556" y1="7111" x2="51556" y2="7111"/>
                        <a14:foregroundMark x1="50222" y1="96444" x2="50222" y2="96444"/>
                        <a14:backgroundMark x1="59111" y1="84444" x2="61333" y2="84444"/>
                        <a14:backgroundMark x1="49333" y1="12444" x2="49333" y2="12444"/>
                        <a14:backgroundMark x1="49778" y1="16444" x2="49778" y2="16444"/>
                        <a14:backgroundMark x1="50667" y1="21778" x2="50667" y2="21778"/>
                        <a14:backgroundMark x1="46222" y1="24889" x2="46222" y2="24889"/>
                        <a14:backgroundMark x1="42667" y1="28889" x2="42667" y2="28889"/>
                        <a14:backgroundMark x1="38667" y1="33778" x2="38667" y2="3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794" y="-7557"/>
            <a:ext cx="571337" cy="5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ไม่มีคำอธิบายรูปภาพ">
            <a:extLst>
              <a:ext uri="{FF2B5EF4-FFF2-40B4-BE49-F238E27FC236}">
                <a16:creationId xmlns:a16="http://schemas.microsoft.com/office/drawing/2014/main" id="{D1E3A6A6-0DA5-4320-A7C2-97A46A78E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375" y1="25125" x2="49375" y2="25125"/>
                        <a14:foregroundMark x1="49500" y1="24500" x2="64375" y2="30500"/>
                        <a14:foregroundMark x1="48000" y1="46250" x2="48000" y2="46250"/>
                        <a14:foregroundMark x1="69125" y1="65250" x2="76750" y2="60500"/>
                        <a14:foregroundMark x1="22875" y1="57875" x2="46125" y2="22625"/>
                        <a14:foregroundMark x1="42500" y1="23625" x2="63250" y2="46125"/>
                        <a14:foregroundMark x1="52500" y1="27500" x2="62000" y2="41625"/>
                        <a14:foregroundMark x1="62000" y1="41625" x2="56250" y2="68250"/>
                        <a14:foregroundMark x1="56250" y1="68250" x2="30375" y2="45625"/>
                        <a14:foregroundMark x1="30375" y1="45625" x2="46500" y2="26125"/>
                        <a14:foregroundMark x1="46500" y1="26125" x2="61500" y2="40250"/>
                        <a14:foregroundMark x1="61500" y1="40250" x2="50500" y2="71250"/>
                        <a14:foregroundMark x1="50500" y1="71250" x2="38125" y2="74125"/>
                        <a14:foregroundMark x1="38125" y1="74125" x2="37250" y2="74000"/>
                        <a14:foregroundMark x1="30750" y1="69375" x2="72250" y2="65500"/>
                        <a14:foregroundMark x1="72250" y1="65500" x2="76375" y2="64250"/>
                        <a14:foregroundMark x1="78375" y1="69375" x2="61125" y2="45250"/>
                        <a14:foregroundMark x1="61125" y1="45250" x2="59875" y2="45125"/>
                        <a14:foregroundMark x1="54625" y1="55500" x2="46875" y2="46375"/>
                        <a14:foregroundMark x1="46875" y1="46375" x2="46125" y2="38125"/>
                        <a14:foregroundMark x1="48500" y1="52250" x2="60375" y2="33750"/>
                        <a14:foregroundMark x1="35625" y1="62125" x2="38250" y2="54875"/>
                        <a14:foregroundMark x1="38250" y1="54875" x2="42875" y2="48375"/>
                        <a14:foregroundMark x1="32250" y1="66750" x2="43375" y2="53000"/>
                        <a14:foregroundMark x1="42500" y1="50625" x2="64500" y2="46750"/>
                        <a14:foregroundMark x1="37875" y1="48875" x2="64125" y2="54250"/>
                        <a14:foregroundMark x1="64125" y1="54250" x2="64125" y2="54750"/>
                        <a14:foregroundMark x1="48125" y1="44875" x2="60000" y2="50750"/>
                        <a14:foregroundMark x1="60000" y1="50750" x2="48875" y2="56625"/>
                        <a14:foregroundMark x1="48875" y1="56625" x2="40000" y2="55750"/>
                        <a14:foregroundMark x1="45000" y1="49250" x2="57875" y2="49375"/>
                        <a14:foregroundMark x1="39250" y1="54875" x2="51500" y2="45625"/>
                        <a14:foregroundMark x1="44500" y1="52625" x2="47250" y2="42375"/>
                        <a14:foregroundMark x1="40875" y1="46500" x2="48750" y2="38250"/>
                        <a14:foregroundMark x1="42125" y1="55250" x2="60250" y2="45250"/>
                        <a14:foregroundMark x1="58625" y1="63750" x2="49875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1" t="6183" r="9393" b="16064"/>
          <a:stretch/>
        </p:blipFill>
        <p:spPr bwMode="auto">
          <a:xfrm>
            <a:off x="10242757" y="155339"/>
            <a:ext cx="470182" cy="43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C3A517E-0552-4DFA-8417-A7F0C6DBEF4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grayscl/>
          </a:blip>
          <a:stretch>
            <a:fillRect/>
          </a:stretch>
        </p:blipFill>
        <p:spPr>
          <a:xfrm>
            <a:off x="-688277" y="-410479"/>
            <a:ext cx="3757297" cy="2858916"/>
          </a:xfrm>
          <a:prstGeom prst="flowChartPreparation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855DCB1-FC4A-4AA4-8CB7-005F5E172A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70000"/>
            <a:grayscl/>
          </a:blip>
          <a:srcRect l="29386" t="9863" r="1241" b="17725"/>
          <a:stretch/>
        </p:blipFill>
        <p:spPr>
          <a:xfrm>
            <a:off x="5613235" y="-707270"/>
            <a:ext cx="4266736" cy="3244643"/>
          </a:xfrm>
          <a:prstGeom prst="flowChartPreparation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C80FD6E9-AE3B-4374-8657-C115A78CF8F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grayscl/>
          </a:blip>
          <a:stretch>
            <a:fillRect/>
          </a:stretch>
        </p:blipFill>
        <p:spPr>
          <a:xfrm>
            <a:off x="5704582" y="2864117"/>
            <a:ext cx="4355259" cy="3354844"/>
          </a:xfrm>
          <a:prstGeom prst="flowChartPreparation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388B483-7D29-445F-B4F6-ED287B7F12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70000"/>
            <a:grayscl/>
          </a:blip>
          <a:srcRect l="5068" t="-2164" r="-376" b="12156"/>
          <a:stretch/>
        </p:blipFill>
        <p:spPr>
          <a:xfrm>
            <a:off x="1793082" y="4409791"/>
            <a:ext cx="4512190" cy="3839247"/>
          </a:xfrm>
          <a:prstGeom prst="flowChartPreparation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A3CA3DC6-58F1-40E7-8C81-DABDD0F974D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0000"/>
            <a:grayscl/>
          </a:blip>
          <a:srcRect l="4270" t="-4485" r="7825" b="-3269"/>
          <a:stretch/>
        </p:blipFill>
        <p:spPr>
          <a:xfrm>
            <a:off x="-1147031" y="2537373"/>
            <a:ext cx="3882813" cy="2858916"/>
          </a:xfrm>
          <a:prstGeom prst="flowChartPreparation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5E5704F7-3610-4E03-84CE-A7DA7E885D12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  <a:grayscl/>
          </a:blip>
          <a:stretch>
            <a:fillRect/>
          </a:stretch>
        </p:blipFill>
        <p:spPr>
          <a:xfrm>
            <a:off x="2280523" y="1296896"/>
            <a:ext cx="4171894" cy="3023959"/>
          </a:xfrm>
          <a:prstGeom prst="flowChartPreparation">
            <a:avLst/>
          </a:prstGeom>
        </p:spPr>
      </p:pic>
      <p:pic>
        <p:nvPicPr>
          <p:cNvPr id="20" name="chart">
            <a:extLst>
              <a:ext uri="{FF2B5EF4-FFF2-40B4-BE49-F238E27FC236}">
                <a16:creationId xmlns:a16="http://schemas.microsoft.com/office/drawing/2014/main" id="{768D6CE0-7017-427F-8164-2ABF16DAB15A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alphaModFix amt="70000"/>
          </a:blip>
          <a:stretch>
            <a:fillRect/>
          </a:stretch>
        </p:blipFill>
        <p:spPr>
          <a:xfrm>
            <a:off x="9273999" y="1018979"/>
            <a:ext cx="3870263" cy="3167771"/>
          </a:xfrm>
          <a:prstGeom prst="flowChartPreparation">
            <a:avLst/>
          </a:prstGeom>
        </p:spPr>
      </p:pic>
      <p:sp>
        <p:nvSpPr>
          <p:cNvPr id="8" name="รูปหกเหลี่ยม 7">
            <a:extLst>
              <a:ext uri="{FF2B5EF4-FFF2-40B4-BE49-F238E27FC236}">
                <a16:creationId xmlns:a16="http://schemas.microsoft.com/office/drawing/2014/main" id="{50A6750F-9574-4D0C-9149-99C499B425D1}"/>
              </a:ext>
            </a:extLst>
          </p:cNvPr>
          <p:cNvSpPr/>
          <p:nvPr/>
        </p:nvSpPr>
        <p:spPr>
          <a:xfrm>
            <a:off x="9501048" y="4382511"/>
            <a:ext cx="4251946" cy="3354844"/>
          </a:xfrm>
          <a:prstGeom prst="hexagon">
            <a:avLst/>
          </a:prstGeom>
          <a:noFill/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รูปหกเหลี่ยม 21">
            <a:extLst>
              <a:ext uri="{FF2B5EF4-FFF2-40B4-BE49-F238E27FC236}">
                <a16:creationId xmlns:a16="http://schemas.microsoft.com/office/drawing/2014/main" id="{554929FE-761F-4E7C-9FA2-CF7BCB0222B1}"/>
              </a:ext>
            </a:extLst>
          </p:cNvPr>
          <p:cNvSpPr/>
          <p:nvPr/>
        </p:nvSpPr>
        <p:spPr>
          <a:xfrm>
            <a:off x="2869116" y="-1062051"/>
            <a:ext cx="2944024" cy="2195575"/>
          </a:xfrm>
          <a:prstGeom prst="hexagon">
            <a:avLst/>
          </a:prstGeom>
          <a:noFill/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73E0A72A-9767-4E54-B5BB-AEEC8F97137B}"/>
              </a:ext>
            </a:extLst>
          </p:cNvPr>
          <p:cNvSpPr/>
          <p:nvPr/>
        </p:nvSpPr>
        <p:spPr>
          <a:xfrm>
            <a:off x="263698" y="241690"/>
            <a:ext cx="2770837" cy="644180"/>
          </a:xfrm>
          <a:prstGeom prst="rect">
            <a:avLst/>
          </a:prstGeom>
          <a:solidFill>
            <a:srgbClr val="662D9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หัวข้อนำเสนอ</a:t>
            </a:r>
          </a:p>
        </p:txBody>
      </p:sp>
      <p:sp>
        <p:nvSpPr>
          <p:cNvPr id="24" name="ส่วนโค้ง 23">
            <a:extLst>
              <a:ext uri="{FF2B5EF4-FFF2-40B4-BE49-F238E27FC236}">
                <a16:creationId xmlns:a16="http://schemas.microsoft.com/office/drawing/2014/main" id="{F8E3801D-75E2-415D-84A5-F5EF45052F0D}"/>
              </a:ext>
            </a:extLst>
          </p:cNvPr>
          <p:cNvSpPr/>
          <p:nvPr/>
        </p:nvSpPr>
        <p:spPr>
          <a:xfrm>
            <a:off x="-2710999" y="743578"/>
            <a:ext cx="4339884" cy="6114422"/>
          </a:xfrm>
          <a:prstGeom prst="arc">
            <a:avLst>
              <a:gd name="adj1" fmla="val 17549508"/>
              <a:gd name="adj2" fmla="val 4454551"/>
            </a:avLst>
          </a:prstGeom>
          <a:ln w="38100">
            <a:solidFill>
              <a:srgbClr val="67D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3B13AA34-AB84-491D-9C70-1D2E10357105}"/>
              </a:ext>
            </a:extLst>
          </p:cNvPr>
          <p:cNvGrpSpPr/>
          <p:nvPr/>
        </p:nvGrpSpPr>
        <p:grpSpPr>
          <a:xfrm>
            <a:off x="644775" y="1133524"/>
            <a:ext cx="5660496" cy="553938"/>
            <a:chOff x="644775" y="1133524"/>
            <a:chExt cx="5660496" cy="553938"/>
          </a:xfrm>
        </p:grpSpPr>
        <p:sp>
          <p:nvSpPr>
            <p:cNvPr id="27" name="สี่เหลี่ยมผืนผ้า 26">
              <a:extLst>
                <a:ext uri="{FF2B5EF4-FFF2-40B4-BE49-F238E27FC236}">
                  <a16:creationId xmlns:a16="http://schemas.microsoft.com/office/drawing/2014/main" id="{54513F3A-8C69-4C69-9F89-32E88727B46F}"/>
                </a:ext>
              </a:extLst>
            </p:cNvPr>
            <p:cNvSpPr/>
            <p:nvPr/>
          </p:nvSpPr>
          <p:spPr>
            <a:xfrm>
              <a:off x="975186" y="1133524"/>
              <a:ext cx="5330085" cy="5457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dirty="0">
                  <a:solidFill>
                    <a:schemeClr val="tx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    ความสำคัญของปัญหา</a:t>
              </a:r>
            </a:p>
          </p:txBody>
        </p:sp>
        <p:sp>
          <p:nvSpPr>
            <p:cNvPr id="26" name="แผนผังลำดับงาน: ตัวเชื่อมต่อ 25">
              <a:extLst>
                <a:ext uri="{FF2B5EF4-FFF2-40B4-BE49-F238E27FC236}">
                  <a16:creationId xmlns:a16="http://schemas.microsoft.com/office/drawing/2014/main" id="{EE0AC10B-E7E0-4BA1-9621-D5C37BEFC192}"/>
                </a:ext>
              </a:extLst>
            </p:cNvPr>
            <p:cNvSpPr/>
            <p:nvPr/>
          </p:nvSpPr>
          <p:spPr>
            <a:xfrm>
              <a:off x="644775" y="1141697"/>
              <a:ext cx="587950" cy="545765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92B1A354-BB13-48F6-ACE5-02448FD930DE}"/>
              </a:ext>
            </a:extLst>
          </p:cNvPr>
          <p:cNvGrpSpPr/>
          <p:nvPr/>
        </p:nvGrpSpPr>
        <p:grpSpPr>
          <a:xfrm>
            <a:off x="1075966" y="1951251"/>
            <a:ext cx="5229304" cy="553938"/>
            <a:chOff x="644775" y="1133524"/>
            <a:chExt cx="5229304" cy="553938"/>
          </a:xfrm>
        </p:grpSpPr>
        <p:sp>
          <p:nvSpPr>
            <p:cNvPr id="35" name="สี่เหลี่ยมผืนผ้า 34">
              <a:extLst>
                <a:ext uri="{FF2B5EF4-FFF2-40B4-BE49-F238E27FC236}">
                  <a16:creationId xmlns:a16="http://schemas.microsoft.com/office/drawing/2014/main" id="{8C8605A2-C233-4C7E-A480-676DDEF2424A}"/>
                </a:ext>
              </a:extLst>
            </p:cNvPr>
            <p:cNvSpPr/>
            <p:nvPr/>
          </p:nvSpPr>
          <p:spPr>
            <a:xfrm>
              <a:off x="975186" y="1133524"/>
              <a:ext cx="4898893" cy="545765"/>
            </a:xfrm>
            <a:prstGeom prst="rect">
              <a:avLst/>
            </a:prstGeom>
            <a:solidFill>
              <a:srgbClr val="F3D66D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dirty="0">
                  <a:solidFill>
                    <a:schemeClr val="tx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    วิเคราะห์สาเหตุของปัญหา</a:t>
              </a:r>
            </a:p>
          </p:txBody>
        </p:sp>
        <p:sp>
          <p:nvSpPr>
            <p:cNvPr id="36" name="แผนผังลำดับงาน: ตัวเชื่อมต่อ 35">
              <a:extLst>
                <a:ext uri="{FF2B5EF4-FFF2-40B4-BE49-F238E27FC236}">
                  <a16:creationId xmlns:a16="http://schemas.microsoft.com/office/drawing/2014/main" id="{6AB6F1FE-C41C-4EF5-B267-3CF1601C23ED}"/>
                </a:ext>
              </a:extLst>
            </p:cNvPr>
            <p:cNvSpPr/>
            <p:nvPr/>
          </p:nvSpPr>
          <p:spPr>
            <a:xfrm>
              <a:off x="644775" y="1141697"/>
              <a:ext cx="587950" cy="545765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DBC56BD1-3D1E-422B-938A-C44A2F99D29A}"/>
              </a:ext>
            </a:extLst>
          </p:cNvPr>
          <p:cNvGrpSpPr/>
          <p:nvPr/>
        </p:nvGrpSpPr>
        <p:grpSpPr>
          <a:xfrm>
            <a:off x="1375543" y="2817508"/>
            <a:ext cx="4929727" cy="553938"/>
            <a:chOff x="644775" y="1133524"/>
            <a:chExt cx="4929727" cy="553938"/>
          </a:xfrm>
        </p:grpSpPr>
        <p:sp>
          <p:nvSpPr>
            <p:cNvPr id="38" name="สี่เหลี่ยมผืนผ้า 37">
              <a:extLst>
                <a:ext uri="{FF2B5EF4-FFF2-40B4-BE49-F238E27FC236}">
                  <a16:creationId xmlns:a16="http://schemas.microsoft.com/office/drawing/2014/main" id="{B442C536-1DDE-47AF-A81D-B51F20D036FC}"/>
                </a:ext>
              </a:extLst>
            </p:cNvPr>
            <p:cNvSpPr/>
            <p:nvPr/>
          </p:nvSpPr>
          <p:spPr>
            <a:xfrm>
              <a:off x="975187" y="1133524"/>
              <a:ext cx="4599315" cy="545765"/>
            </a:xfrm>
            <a:prstGeom prst="rect">
              <a:avLst/>
            </a:prstGeom>
            <a:solidFill>
              <a:srgbClr val="F1CF5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dirty="0">
                  <a:solidFill>
                    <a:schemeClr val="tx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    แนวทางการแก้ไขปัญหา</a:t>
              </a:r>
            </a:p>
          </p:txBody>
        </p:sp>
        <p:sp>
          <p:nvSpPr>
            <p:cNvPr id="39" name="แผนผังลำดับงาน: ตัวเชื่อมต่อ 38">
              <a:extLst>
                <a:ext uri="{FF2B5EF4-FFF2-40B4-BE49-F238E27FC236}">
                  <a16:creationId xmlns:a16="http://schemas.microsoft.com/office/drawing/2014/main" id="{9941A15B-5AE5-43D1-86B3-FE95A7EFFC41}"/>
                </a:ext>
              </a:extLst>
            </p:cNvPr>
            <p:cNvSpPr/>
            <p:nvPr/>
          </p:nvSpPr>
          <p:spPr>
            <a:xfrm>
              <a:off x="644775" y="1141697"/>
              <a:ext cx="587950" cy="545765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6D2ABB46-577D-46C1-9F3A-CC4831B3CE80}"/>
              </a:ext>
            </a:extLst>
          </p:cNvPr>
          <p:cNvGrpSpPr/>
          <p:nvPr/>
        </p:nvGrpSpPr>
        <p:grpSpPr>
          <a:xfrm>
            <a:off x="1369941" y="3643483"/>
            <a:ext cx="4935329" cy="553938"/>
            <a:chOff x="644775" y="1133524"/>
            <a:chExt cx="4935329" cy="553938"/>
          </a:xfrm>
        </p:grpSpPr>
        <p:sp>
          <p:nvSpPr>
            <p:cNvPr id="41" name="สี่เหลี่ยมผืนผ้า 40">
              <a:extLst>
                <a:ext uri="{FF2B5EF4-FFF2-40B4-BE49-F238E27FC236}">
                  <a16:creationId xmlns:a16="http://schemas.microsoft.com/office/drawing/2014/main" id="{DE2D4D98-53F1-4C04-BA47-81A5054E04A6}"/>
                </a:ext>
              </a:extLst>
            </p:cNvPr>
            <p:cNvSpPr/>
            <p:nvPr/>
          </p:nvSpPr>
          <p:spPr>
            <a:xfrm>
              <a:off x="975187" y="1133524"/>
              <a:ext cx="4604917" cy="545765"/>
            </a:xfrm>
            <a:prstGeom prst="rect">
              <a:avLst/>
            </a:prstGeom>
            <a:solidFill>
              <a:srgbClr val="ABFAA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dirty="0"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    </a:t>
              </a:r>
              <a:r>
                <a:rPr lang="th-TH" dirty="0">
                  <a:solidFill>
                    <a:schemeClr val="tx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ผลการดำเนินการ</a:t>
              </a:r>
            </a:p>
          </p:txBody>
        </p:sp>
        <p:sp>
          <p:nvSpPr>
            <p:cNvPr id="42" name="แผนผังลำดับงาน: ตัวเชื่อมต่อ 41">
              <a:extLst>
                <a:ext uri="{FF2B5EF4-FFF2-40B4-BE49-F238E27FC236}">
                  <a16:creationId xmlns:a16="http://schemas.microsoft.com/office/drawing/2014/main" id="{C33FBD5F-5BB9-476E-8619-4F7C2451FB03}"/>
                </a:ext>
              </a:extLst>
            </p:cNvPr>
            <p:cNvSpPr/>
            <p:nvPr/>
          </p:nvSpPr>
          <p:spPr>
            <a:xfrm>
              <a:off x="644775" y="1141697"/>
              <a:ext cx="587950" cy="545765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</p:grpSp>
      <p:grpSp>
        <p:nvGrpSpPr>
          <p:cNvPr id="43" name="กลุ่ม 42">
            <a:extLst>
              <a:ext uri="{FF2B5EF4-FFF2-40B4-BE49-F238E27FC236}">
                <a16:creationId xmlns:a16="http://schemas.microsoft.com/office/drawing/2014/main" id="{FA6010CA-CD77-4799-8AD8-151A326F2747}"/>
              </a:ext>
            </a:extLst>
          </p:cNvPr>
          <p:cNvGrpSpPr/>
          <p:nvPr/>
        </p:nvGrpSpPr>
        <p:grpSpPr>
          <a:xfrm>
            <a:off x="1249023" y="4475837"/>
            <a:ext cx="5056247" cy="553938"/>
            <a:chOff x="644775" y="1133524"/>
            <a:chExt cx="5056247" cy="553938"/>
          </a:xfrm>
        </p:grpSpPr>
        <p:sp>
          <p:nvSpPr>
            <p:cNvPr id="44" name="สี่เหลี่ยมผืนผ้า 43">
              <a:extLst>
                <a:ext uri="{FF2B5EF4-FFF2-40B4-BE49-F238E27FC236}">
                  <a16:creationId xmlns:a16="http://schemas.microsoft.com/office/drawing/2014/main" id="{B228B3CB-00CD-4724-A226-25919050FBBB}"/>
                </a:ext>
              </a:extLst>
            </p:cNvPr>
            <p:cNvSpPr/>
            <p:nvPr/>
          </p:nvSpPr>
          <p:spPr>
            <a:xfrm>
              <a:off x="975187" y="1133524"/>
              <a:ext cx="4725835" cy="545765"/>
            </a:xfrm>
            <a:prstGeom prst="rect">
              <a:avLst/>
            </a:prstGeom>
            <a:solidFill>
              <a:srgbClr val="8BF87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dirty="0"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    </a:t>
              </a:r>
              <a:r>
                <a:rPr lang="th-TH" dirty="0">
                  <a:solidFill>
                    <a:schemeClr val="tx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สรุปผลการดำเนินงาน</a:t>
              </a:r>
            </a:p>
          </p:txBody>
        </p:sp>
        <p:sp>
          <p:nvSpPr>
            <p:cNvPr id="45" name="แผนผังลำดับงาน: ตัวเชื่อมต่อ 44">
              <a:extLst>
                <a:ext uri="{FF2B5EF4-FFF2-40B4-BE49-F238E27FC236}">
                  <a16:creationId xmlns:a16="http://schemas.microsoft.com/office/drawing/2014/main" id="{A4785613-8B47-47A3-B6F4-E9C0C531C0BB}"/>
                </a:ext>
              </a:extLst>
            </p:cNvPr>
            <p:cNvSpPr/>
            <p:nvPr/>
          </p:nvSpPr>
          <p:spPr>
            <a:xfrm>
              <a:off x="644775" y="1141697"/>
              <a:ext cx="587950" cy="545765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</p:grpSp>
      <p:grpSp>
        <p:nvGrpSpPr>
          <p:cNvPr id="46" name="กลุ่ม 45">
            <a:extLst>
              <a:ext uri="{FF2B5EF4-FFF2-40B4-BE49-F238E27FC236}">
                <a16:creationId xmlns:a16="http://schemas.microsoft.com/office/drawing/2014/main" id="{46DA0A36-7133-4467-9FB8-771D891F647B}"/>
              </a:ext>
            </a:extLst>
          </p:cNvPr>
          <p:cNvGrpSpPr/>
          <p:nvPr/>
        </p:nvGrpSpPr>
        <p:grpSpPr>
          <a:xfrm>
            <a:off x="1000870" y="5306664"/>
            <a:ext cx="5304400" cy="553938"/>
            <a:chOff x="644775" y="1133524"/>
            <a:chExt cx="5304400" cy="553938"/>
          </a:xfrm>
        </p:grpSpPr>
        <p:sp>
          <p:nvSpPr>
            <p:cNvPr id="47" name="สี่เหลี่ยมผืนผ้า 46">
              <a:extLst>
                <a:ext uri="{FF2B5EF4-FFF2-40B4-BE49-F238E27FC236}">
                  <a16:creationId xmlns:a16="http://schemas.microsoft.com/office/drawing/2014/main" id="{5CAAA3AF-F380-4605-8852-4F2B65A8B972}"/>
                </a:ext>
              </a:extLst>
            </p:cNvPr>
            <p:cNvSpPr/>
            <p:nvPr/>
          </p:nvSpPr>
          <p:spPr>
            <a:xfrm>
              <a:off x="975187" y="1133524"/>
              <a:ext cx="4973988" cy="545765"/>
            </a:xfrm>
            <a:prstGeom prst="rect">
              <a:avLst/>
            </a:prstGeom>
            <a:solidFill>
              <a:srgbClr val="7DF7C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dirty="0"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    </a:t>
              </a:r>
              <a:r>
                <a:rPr lang="en-US" dirty="0">
                  <a:solidFill>
                    <a:schemeClr val="tx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Q&amp;A</a:t>
              </a:r>
              <a:endParaRPr lang="th-TH" dirty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  <p:sp>
          <p:nvSpPr>
            <p:cNvPr id="48" name="แผนผังลำดับงาน: ตัวเชื่อมต่อ 47">
              <a:extLst>
                <a:ext uri="{FF2B5EF4-FFF2-40B4-BE49-F238E27FC236}">
                  <a16:creationId xmlns:a16="http://schemas.microsoft.com/office/drawing/2014/main" id="{06BD8AF1-EAEE-4EEE-B4EE-C8AA3FB54189}"/>
                </a:ext>
              </a:extLst>
            </p:cNvPr>
            <p:cNvSpPr/>
            <p:nvPr/>
          </p:nvSpPr>
          <p:spPr>
            <a:xfrm>
              <a:off x="644775" y="1141697"/>
              <a:ext cx="587950" cy="545765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</p:grp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886F044D-7032-451E-B350-0F47823FD06E}"/>
              </a:ext>
            </a:extLst>
          </p:cNvPr>
          <p:cNvSpPr txBox="1"/>
          <p:nvPr/>
        </p:nvSpPr>
        <p:spPr>
          <a:xfrm>
            <a:off x="11422402" y="-76529"/>
            <a:ext cx="3374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76285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8C13BC2-85F3-4922-AEE8-0AE702FB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31" y="-1"/>
            <a:ext cx="719171" cy="5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ngrmutp.FB">
            <a:extLst>
              <a:ext uri="{FF2B5EF4-FFF2-40B4-BE49-F238E27FC236}">
                <a16:creationId xmlns:a16="http://schemas.microsoft.com/office/drawing/2014/main" id="{C86775AC-7809-4C4C-BF45-4428B21E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6444" l="9778" r="89778">
                        <a14:foregroundMark x1="57064" y1="91150" x2="71556" y2="90667"/>
                        <a14:foregroundMark x1="44889" y1="91556" x2="54794" y2="91226"/>
                        <a14:foregroundMark x1="25333" y1="86222" x2="25333" y2="86222"/>
                        <a14:foregroundMark x1="74222" y1="84000" x2="74222" y2="84000"/>
                        <a14:foregroundMark x1="44444" y1="94667" x2="44444" y2="94667"/>
                        <a14:foregroundMark x1="27556" y1="74222" x2="27556" y2="74222"/>
                        <a14:foregroundMark x1="51556" y1="7111" x2="51556" y2="7111"/>
                        <a14:foregroundMark x1="50222" y1="96444" x2="50222" y2="96444"/>
                        <a14:backgroundMark x1="59111" y1="84444" x2="61333" y2="84444"/>
                        <a14:backgroundMark x1="49333" y1="12444" x2="49333" y2="12444"/>
                        <a14:backgroundMark x1="49778" y1="16444" x2="49778" y2="16444"/>
                        <a14:backgroundMark x1="50667" y1="21778" x2="50667" y2="21778"/>
                        <a14:backgroundMark x1="46222" y1="24889" x2="46222" y2="24889"/>
                        <a14:backgroundMark x1="42667" y1="28889" x2="42667" y2="28889"/>
                        <a14:backgroundMark x1="38667" y1="33778" x2="38667" y2="3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794" y="-7557"/>
            <a:ext cx="571337" cy="5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ไม่มีคำอธิบายรูปภาพ">
            <a:extLst>
              <a:ext uri="{FF2B5EF4-FFF2-40B4-BE49-F238E27FC236}">
                <a16:creationId xmlns:a16="http://schemas.microsoft.com/office/drawing/2014/main" id="{D1E3A6A6-0DA5-4320-A7C2-97A46A78E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375" y1="25125" x2="49375" y2="25125"/>
                        <a14:foregroundMark x1="49500" y1="24500" x2="64375" y2="30500"/>
                        <a14:foregroundMark x1="48000" y1="46250" x2="48000" y2="46250"/>
                        <a14:foregroundMark x1="69125" y1="65250" x2="76750" y2="60500"/>
                        <a14:foregroundMark x1="22875" y1="57875" x2="46125" y2="22625"/>
                        <a14:foregroundMark x1="42500" y1="23625" x2="63250" y2="46125"/>
                        <a14:foregroundMark x1="52500" y1="27500" x2="62000" y2="41625"/>
                        <a14:foregroundMark x1="62000" y1="41625" x2="56250" y2="68250"/>
                        <a14:foregroundMark x1="56250" y1="68250" x2="30375" y2="45625"/>
                        <a14:foregroundMark x1="30375" y1="45625" x2="46500" y2="26125"/>
                        <a14:foregroundMark x1="46500" y1="26125" x2="61500" y2="40250"/>
                        <a14:foregroundMark x1="61500" y1="40250" x2="50500" y2="71250"/>
                        <a14:foregroundMark x1="50500" y1="71250" x2="38125" y2="74125"/>
                        <a14:foregroundMark x1="38125" y1="74125" x2="37250" y2="74000"/>
                        <a14:foregroundMark x1="30750" y1="69375" x2="72250" y2="65500"/>
                        <a14:foregroundMark x1="72250" y1="65500" x2="76375" y2="64250"/>
                        <a14:foregroundMark x1="78375" y1="69375" x2="61125" y2="45250"/>
                        <a14:foregroundMark x1="61125" y1="45250" x2="59875" y2="45125"/>
                        <a14:foregroundMark x1="54625" y1="55500" x2="46875" y2="46375"/>
                        <a14:foregroundMark x1="46875" y1="46375" x2="46125" y2="38125"/>
                        <a14:foregroundMark x1="48500" y1="52250" x2="60375" y2="33750"/>
                        <a14:foregroundMark x1="35625" y1="62125" x2="38250" y2="54875"/>
                        <a14:foregroundMark x1="38250" y1="54875" x2="42875" y2="48375"/>
                        <a14:foregroundMark x1="32250" y1="66750" x2="43375" y2="53000"/>
                        <a14:foregroundMark x1="42500" y1="50625" x2="64500" y2="46750"/>
                        <a14:foregroundMark x1="37875" y1="48875" x2="64125" y2="54250"/>
                        <a14:foregroundMark x1="64125" y1="54250" x2="64125" y2="54750"/>
                        <a14:foregroundMark x1="48125" y1="44875" x2="60000" y2="50750"/>
                        <a14:foregroundMark x1="60000" y1="50750" x2="48875" y2="56625"/>
                        <a14:foregroundMark x1="48875" y1="56625" x2="40000" y2="55750"/>
                        <a14:foregroundMark x1="45000" y1="49250" x2="57875" y2="49375"/>
                        <a14:foregroundMark x1="39250" y1="54875" x2="51500" y2="45625"/>
                        <a14:foregroundMark x1="44500" y1="52625" x2="47250" y2="42375"/>
                        <a14:foregroundMark x1="40875" y1="46500" x2="48750" y2="38250"/>
                        <a14:foregroundMark x1="42125" y1="55250" x2="60250" y2="45250"/>
                        <a14:foregroundMark x1="58625" y1="63750" x2="49875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1" t="6183" r="9393" b="16064"/>
          <a:stretch/>
        </p:blipFill>
        <p:spPr bwMode="auto">
          <a:xfrm>
            <a:off x="10242757" y="155339"/>
            <a:ext cx="470182" cy="43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แผนภูมิ 4">
            <a:extLst>
              <a:ext uri="{FF2B5EF4-FFF2-40B4-BE49-F238E27FC236}">
                <a16:creationId xmlns:a16="http://schemas.microsoft.com/office/drawing/2014/main" id="{F2E1A4D2-17AB-4C2B-8813-DAEA835DDF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6422572"/>
              </p:ext>
            </p:extLst>
          </p:nvPr>
        </p:nvGraphicFramePr>
        <p:xfrm>
          <a:off x="-813750" y="316173"/>
          <a:ext cx="9200666" cy="7132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74436C7-E6B8-448D-9875-A6092CB5EB0B}"/>
              </a:ext>
            </a:extLst>
          </p:cNvPr>
          <p:cNvSpPr txBox="1"/>
          <p:nvPr/>
        </p:nvSpPr>
        <p:spPr>
          <a:xfrm>
            <a:off x="11422402" y="-76529"/>
            <a:ext cx="3374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4</a:t>
            </a:r>
          </a:p>
        </p:txBody>
      </p:sp>
      <p:pic>
        <p:nvPicPr>
          <p:cNvPr id="9" name="chart">
            <a:extLst>
              <a:ext uri="{FF2B5EF4-FFF2-40B4-BE49-F238E27FC236}">
                <a16:creationId xmlns:a16="http://schemas.microsoft.com/office/drawing/2014/main" id="{86FDBF14-03E2-46F2-AC2F-656DF661E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7674" y="2039744"/>
            <a:ext cx="1011850" cy="1038498"/>
          </a:xfrm>
          <a:prstGeom prst="rect">
            <a:avLst/>
          </a:prstGeom>
          <a:ln w="38100">
            <a:noFill/>
          </a:ln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720BF14-1F6E-4809-B02D-48E8E3CAD0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7674" y="3219599"/>
            <a:ext cx="1011850" cy="1038497"/>
          </a:xfrm>
          <a:prstGeom prst="rect">
            <a:avLst/>
          </a:prstGeom>
        </p:spPr>
      </p:pic>
      <p:pic>
        <p:nvPicPr>
          <p:cNvPr id="14" name="chart">
            <a:extLst>
              <a:ext uri="{FF2B5EF4-FFF2-40B4-BE49-F238E27FC236}">
                <a16:creationId xmlns:a16="http://schemas.microsoft.com/office/drawing/2014/main" id="{B4CA9027-0B64-4B79-A909-DF2E0B442B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7647" y="4399453"/>
            <a:ext cx="1011877" cy="1038498"/>
          </a:xfrm>
          <a:prstGeom prst="rect">
            <a:avLst/>
          </a:prstGeom>
          <a:ln w="38100">
            <a:noFill/>
          </a:ln>
        </p:spPr>
      </p:pic>
      <p:pic>
        <p:nvPicPr>
          <p:cNvPr id="15" name="chart">
            <a:extLst>
              <a:ext uri="{FF2B5EF4-FFF2-40B4-BE49-F238E27FC236}">
                <a16:creationId xmlns:a16="http://schemas.microsoft.com/office/drawing/2014/main" id="{5B3661B3-066D-40AF-96A3-9860C07AAF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17647" y="5579308"/>
            <a:ext cx="1015779" cy="1044481"/>
          </a:xfrm>
          <a:prstGeom prst="rect">
            <a:avLst/>
          </a:prstGeom>
          <a:ln w="38100">
            <a:noFill/>
          </a:ln>
        </p:spPr>
      </p:pic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79FEE816-02A6-47FA-8064-79BD97095842}"/>
              </a:ext>
            </a:extLst>
          </p:cNvPr>
          <p:cNvGrpSpPr/>
          <p:nvPr/>
        </p:nvGrpSpPr>
        <p:grpSpPr>
          <a:xfrm>
            <a:off x="9213297" y="2200043"/>
            <a:ext cx="2848994" cy="3357875"/>
            <a:chOff x="8476831" y="1928646"/>
            <a:chExt cx="3085794" cy="3019317"/>
          </a:xfrm>
        </p:grpSpPr>
        <p:sp>
          <p:nvSpPr>
            <p:cNvPr id="4" name="สี่เหลี่ยมผืนผ้า: มุมมน 3">
              <a:extLst>
                <a:ext uri="{FF2B5EF4-FFF2-40B4-BE49-F238E27FC236}">
                  <a16:creationId xmlns:a16="http://schemas.microsoft.com/office/drawing/2014/main" id="{80F5C74F-FFDC-4C41-B9B3-0AFCE0C34305}"/>
                </a:ext>
              </a:extLst>
            </p:cNvPr>
            <p:cNvSpPr/>
            <p:nvPr/>
          </p:nvSpPr>
          <p:spPr>
            <a:xfrm>
              <a:off x="8476831" y="1928646"/>
              <a:ext cx="3085794" cy="3019317"/>
            </a:xfrm>
            <a:prstGeom prst="roundRect">
              <a:avLst/>
            </a:prstGeom>
            <a:solidFill>
              <a:srgbClr val="FF535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 dirty="0"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6EDBD958-6F3E-4D80-964F-05B9778F2A9A}"/>
                </a:ext>
              </a:extLst>
            </p:cNvPr>
            <p:cNvSpPr txBox="1"/>
            <p:nvPr/>
          </p:nvSpPr>
          <p:spPr>
            <a:xfrm>
              <a:off x="8795093" y="1996523"/>
              <a:ext cx="2683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ความสูญเสีย</a:t>
              </a:r>
            </a:p>
          </p:txBody>
        </p: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E07EA248-F7F7-4108-815B-099D260D99B1}"/>
                </a:ext>
              </a:extLst>
            </p:cNvPr>
            <p:cNvSpPr txBox="1"/>
            <p:nvPr/>
          </p:nvSpPr>
          <p:spPr>
            <a:xfrm>
              <a:off x="8513733" y="2448433"/>
              <a:ext cx="2964711" cy="2435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th-TH" sz="2000" dirty="0">
                  <a:solidFill>
                    <a:schemeClr val="bg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ค่าไฟฟ้า</a:t>
              </a:r>
            </a:p>
            <a:p>
              <a:r>
                <a:rPr lang="th-TH" sz="2000" dirty="0">
                  <a:solidFill>
                    <a:schemeClr val="bg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       </a:t>
              </a:r>
              <a:r>
                <a:rPr lang="th-TH" sz="1400" dirty="0">
                  <a:solidFill>
                    <a:schemeClr val="bg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เนื่องจากต้องหลอมน้ำอะลูมิเนียม</a:t>
              </a:r>
            </a:p>
            <a:p>
              <a:r>
                <a:rPr lang="th-TH" sz="1400" dirty="0">
                  <a:solidFill>
                    <a:schemeClr val="bg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          ตลอดเวลาไม่ให้เกิดการแข็งตัว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th-TH" sz="2000" dirty="0">
                  <a:solidFill>
                    <a:schemeClr val="bg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ค่าแรงงานคน</a:t>
              </a:r>
            </a:p>
            <a:p>
              <a:r>
                <a:rPr lang="th-TH" sz="1100" dirty="0">
                  <a:solidFill>
                    <a:schemeClr val="bg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             </a:t>
              </a:r>
              <a:r>
                <a:rPr lang="th-TH" sz="1400" dirty="0">
                  <a:solidFill>
                    <a:schemeClr val="bg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เนื่องจากคนงานไม่สามารถทำงานได้</a:t>
              </a:r>
            </a:p>
            <a:p>
              <a:r>
                <a:rPr lang="th-TH" sz="1400" dirty="0">
                  <a:solidFill>
                    <a:schemeClr val="bg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          จากการที่เครื่องจักร </a:t>
              </a:r>
              <a:r>
                <a:rPr lang="en-US" sz="1400" dirty="0">
                  <a:solidFill>
                    <a:schemeClr val="bg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breakdown</a:t>
              </a:r>
              <a:endParaRPr lang="th-TH" sz="1400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th-TH" sz="2000" dirty="0">
                  <a:solidFill>
                    <a:schemeClr val="bg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ค่าน้ำยาพ่นหน้าแม่พิมพ์</a:t>
              </a:r>
            </a:p>
            <a:p>
              <a:r>
                <a:rPr lang="th-TH" sz="2000" dirty="0">
                  <a:solidFill>
                    <a:schemeClr val="bg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       </a:t>
              </a:r>
              <a:r>
                <a:rPr lang="th-TH" sz="1400" dirty="0">
                  <a:solidFill>
                    <a:schemeClr val="bg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น้ำยาพ่นหน้าแม่พิมพ์ที่ฉีดหน้า</a:t>
              </a:r>
            </a:p>
            <a:p>
              <a:r>
                <a:rPr lang="th-TH" sz="1400" dirty="0">
                  <a:solidFill>
                    <a:schemeClr val="bg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          แม่พิมพ์ไม่ติด ทำให้เสียน้ำยาพ่นหน้า</a:t>
              </a:r>
            </a:p>
            <a:p>
              <a:r>
                <a:rPr lang="th-TH" sz="1400" dirty="0">
                  <a:solidFill>
                    <a:schemeClr val="bg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          แม่พิมพ์โดยสิ้นเปลือง</a:t>
              </a:r>
              <a:endParaRPr lang="th-TH" sz="2000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</p:grp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97546365-AF15-41D2-A046-6D2F76E8A7A8}"/>
              </a:ext>
            </a:extLst>
          </p:cNvPr>
          <p:cNvSpPr/>
          <p:nvPr/>
        </p:nvSpPr>
        <p:spPr>
          <a:xfrm>
            <a:off x="6335679" y="129691"/>
            <a:ext cx="3646721" cy="18409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9B0C3512-D891-4684-91FB-E72C58011AD2}"/>
              </a:ext>
            </a:extLst>
          </p:cNvPr>
          <p:cNvSpPr txBox="1"/>
          <p:nvPr/>
        </p:nvSpPr>
        <p:spPr>
          <a:xfrm>
            <a:off x="10150895" y="817428"/>
            <a:ext cx="2116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Pain Point</a:t>
            </a:r>
            <a:endParaRPr lang="th-TH" sz="3600" dirty="0">
              <a:solidFill>
                <a:srgbClr val="FF0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C4BBBA74-AA4C-466B-9633-951C09A3428F}"/>
              </a:ext>
            </a:extLst>
          </p:cNvPr>
          <p:cNvSpPr/>
          <p:nvPr/>
        </p:nvSpPr>
        <p:spPr>
          <a:xfrm rot="16200000">
            <a:off x="-1165633" y="4860924"/>
            <a:ext cx="3136449" cy="545765"/>
          </a:xfrm>
          <a:prstGeom prst="rect">
            <a:avLst/>
          </a:prstGeom>
          <a:solidFill>
            <a:srgbClr val="F3D66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วิเคราะห์สาเหตุของปัญหา</a:t>
            </a:r>
          </a:p>
        </p:txBody>
      </p:sp>
      <p:pic>
        <p:nvPicPr>
          <p:cNvPr id="20" name="chart">
            <a:extLst>
              <a:ext uri="{FF2B5EF4-FFF2-40B4-BE49-F238E27FC236}">
                <a16:creationId xmlns:a16="http://schemas.microsoft.com/office/drawing/2014/main" id="{B0FD3F4A-7C1C-45A8-BA0C-54A80348F3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89801" y="201330"/>
            <a:ext cx="1724944" cy="1702073"/>
          </a:xfrm>
          <a:prstGeom prst="rect">
            <a:avLst/>
          </a:prstGeom>
        </p:spPr>
      </p:pic>
      <p:graphicFrame>
        <p:nvGraphicFramePr>
          <p:cNvPr id="26" name="แผนภูมิ 25">
            <a:extLst>
              <a:ext uri="{FF2B5EF4-FFF2-40B4-BE49-F238E27FC236}">
                <a16:creationId xmlns:a16="http://schemas.microsoft.com/office/drawing/2014/main" id="{24E991F6-0918-4174-8213-05F95BE323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1265627"/>
              </p:ext>
            </p:extLst>
          </p:nvPr>
        </p:nvGraphicFramePr>
        <p:xfrm>
          <a:off x="294381" y="155969"/>
          <a:ext cx="5442293" cy="2744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</p:spTree>
    <p:extLst>
      <p:ext uri="{BB962C8B-B14F-4D97-AF65-F5344CB8AC3E}">
        <p14:creationId xmlns:p14="http://schemas.microsoft.com/office/powerpoint/2010/main" val="1229709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8C13BC2-85F3-4922-AEE8-0AE702FB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31" y="-1"/>
            <a:ext cx="719171" cy="5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ngrmutp.FB">
            <a:extLst>
              <a:ext uri="{FF2B5EF4-FFF2-40B4-BE49-F238E27FC236}">
                <a16:creationId xmlns:a16="http://schemas.microsoft.com/office/drawing/2014/main" id="{C86775AC-7809-4C4C-BF45-4428B21E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6444" l="9778" r="89778">
                        <a14:foregroundMark x1="57064" y1="91150" x2="71556" y2="90667"/>
                        <a14:foregroundMark x1="44889" y1="91556" x2="54794" y2="91226"/>
                        <a14:foregroundMark x1="25333" y1="86222" x2="25333" y2="86222"/>
                        <a14:foregroundMark x1="74222" y1="84000" x2="74222" y2="84000"/>
                        <a14:foregroundMark x1="44444" y1="94667" x2="44444" y2="94667"/>
                        <a14:foregroundMark x1="27556" y1="74222" x2="27556" y2="74222"/>
                        <a14:foregroundMark x1="51556" y1="7111" x2="51556" y2="7111"/>
                        <a14:foregroundMark x1="50222" y1="96444" x2="50222" y2="96444"/>
                        <a14:backgroundMark x1="59111" y1="84444" x2="61333" y2="84444"/>
                        <a14:backgroundMark x1="49333" y1="12444" x2="49333" y2="12444"/>
                        <a14:backgroundMark x1="49778" y1="16444" x2="49778" y2="16444"/>
                        <a14:backgroundMark x1="50667" y1="21778" x2="50667" y2="21778"/>
                        <a14:backgroundMark x1="46222" y1="24889" x2="46222" y2="24889"/>
                        <a14:backgroundMark x1="42667" y1="28889" x2="42667" y2="28889"/>
                        <a14:backgroundMark x1="38667" y1="33778" x2="38667" y2="3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794" y="-7557"/>
            <a:ext cx="571337" cy="5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ไม่มีคำอธิบายรูปภาพ">
            <a:extLst>
              <a:ext uri="{FF2B5EF4-FFF2-40B4-BE49-F238E27FC236}">
                <a16:creationId xmlns:a16="http://schemas.microsoft.com/office/drawing/2014/main" id="{D1E3A6A6-0DA5-4320-A7C2-97A46A78E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375" y1="25125" x2="49375" y2="25125"/>
                        <a14:foregroundMark x1="49500" y1="24500" x2="64375" y2="30500"/>
                        <a14:foregroundMark x1="48000" y1="46250" x2="48000" y2="46250"/>
                        <a14:foregroundMark x1="69125" y1="65250" x2="76750" y2="60500"/>
                        <a14:foregroundMark x1="22875" y1="57875" x2="46125" y2="22625"/>
                        <a14:foregroundMark x1="42500" y1="23625" x2="63250" y2="46125"/>
                        <a14:foregroundMark x1="52500" y1="27500" x2="62000" y2="41625"/>
                        <a14:foregroundMark x1="62000" y1="41625" x2="56250" y2="68250"/>
                        <a14:foregroundMark x1="56250" y1="68250" x2="30375" y2="45625"/>
                        <a14:foregroundMark x1="30375" y1="45625" x2="46500" y2="26125"/>
                        <a14:foregroundMark x1="46500" y1="26125" x2="61500" y2="40250"/>
                        <a14:foregroundMark x1="61500" y1="40250" x2="50500" y2="71250"/>
                        <a14:foregroundMark x1="50500" y1="71250" x2="38125" y2="74125"/>
                        <a14:foregroundMark x1="38125" y1="74125" x2="37250" y2="74000"/>
                        <a14:foregroundMark x1="30750" y1="69375" x2="72250" y2="65500"/>
                        <a14:foregroundMark x1="72250" y1="65500" x2="76375" y2="64250"/>
                        <a14:foregroundMark x1="78375" y1="69375" x2="61125" y2="45250"/>
                        <a14:foregroundMark x1="61125" y1="45250" x2="59875" y2="45125"/>
                        <a14:foregroundMark x1="54625" y1="55500" x2="46875" y2="46375"/>
                        <a14:foregroundMark x1="46875" y1="46375" x2="46125" y2="38125"/>
                        <a14:foregroundMark x1="48500" y1="52250" x2="60375" y2="33750"/>
                        <a14:foregroundMark x1="35625" y1="62125" x2="38250" y2="54875"/>
                        <a14:foregroundMark x1="38250" y1="54875" x2="42875" y2="48375"/>
                        <a14:foregroundMark x1="32250" y1="66750" x2="43375" y2="53000"/>
                        <a14:foregroundMark x1="42500" y1="50625" x2="64500" y2="46750"/>
                        <a14:foregroundMark x1="37875" y1="48875" x2="64125" y2="54250"/>
                        <a14:foregroundMark x1="64125" y1="54250" x2="64125" y2="54750"/>
                        <a14:foregroundMark x1="48125" y1="44875" x2="60000" y2="50750"/>
                        <a14:foregroundMark x1="60000" y1="50750" x2="48875" y2="56625"/>
                        <a14:foregroundMark x1="48875" y1="56625" x2="40000" y2="55750"/>
                        <a14:foregroundMark x1="45000" y1="49250" x2="57875" y2="49375"/>
                        <a14:foregroundMark x1="39250" y1="54875" x2="51500" y2="45625"/>
                        <a14:foregroundMark x1="44500" y1="52625" x2="47250" y2="42375"/>
                        <a14:foregroundMark x1="40875" y1="46500" x2="48750" y2="38250"/>
                        <a14:foregroundMark x1="42125" y1="55250" x2="60250" y2="45250"/>
                        <a14:foregroundMark x1="58625" y1="63750" x2="49875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1" t="6183" r="9393" b="16064"/>
          <a:stretch/>
        </p:blipFill>
        <p:spPr bwMode="auto">
          <a:xfrm>
            <a:off x="10242757" y="155339"/>
            <a:ext cx="470182" cy="43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B7FAC0E5-2FF9-4B72-9422-5FA8AE51D9E1}"/>
              </a:ext>
            </a:extLst>
          </p:cNvPr>
          <p:cNvSpPr txBox="1"/>
          <p:nvPr/>
        </p:nvSpPr>
        <p:spPr>
          <a:xfrm>
            <a:off x="11422402" y="-76529"/>
            <a:ext cx="3374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5</a:t>
            </a: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42A337F8-A50D-4CFC-A8A3-BC321B4E1FD3}"/>
              </a:ext>
            </a:extLst>
          </p:cNvPr>
          <p:cNvSpPr/>
          <p:nvPr/>
        </p:nvSpPr>
        <p:spPr>
          <a:xfrm>
            <a:off x="263699" y="315121"/>
            <a:ext cx="3136449" cy="545765"/>
          </a:xfrm>
          <a:prstGeom prst="rect">
            <a:avLst/>
          </a:prstGeom>
          <a:solidFill>
            <a:srgbClr val="F3D66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วิเคราะห์สาเหตุของปัญหา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51EC9C66-7FC5-45C6-9A4A-7B27EBE5FF1E}"/>
              </a:ext>
            </a:extLst>
          </p:cNvPr>
          <p:cNvSpPr txBox="1"/>
          <p:nvPr/>
        </p:nvSpPr>
        <p:spPr>
          <a:xfrm>
            <a:off x="2951249" y="982039"/>
            <a:ext cx="8410585" cy="1060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thaiDist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Mi Matcha Thin" pitchFamily="2" charset="-34"/>
                <a:ea typeface="DengXian" panose="02010600030101010101" pitchFamily="2" charset="-122"/>
                <a:cs typeface="Mi Matcha Thin" pitchFamily="2" charset="-34"/>
              </a:rPr>
              <a:t>MISRUN : </a:t>
            </a:r>
            <a:r>
              <a:rPr lang="th-TH" sz="1600" dirty="0">
                <a:solidFill>
                  <a:srgbClr val="000000"/>
                </a:solidFill>
                <a:effectLst/>
                <a:latin typeface="Mi Matcha Thin" pitchFamily="2" charset="-34"/>
                <a:ea typeface="DengXian" panose="02010600030101010101" pitchFamily="2" charset="-122"/>
                <a:cs typeface="Mi Matcha Thin" pitchFamily="2" charset="-34"/>
              </a:rPr>
              <a:t>เนื้อไม่ประสาน</a:t>
            </a:r>
            <a:endParaRPr lang="en-US" sz="1600" dirty="0">
              <a:effectLst/>
              <a:latin typeface="Mi Matcha Thin" pitchFamily="2" charset="-34"/>
              <a:ea typeface="DengXian" panose="02010600030101010101" pitchFamily="2" charset="-122"/>
              <a:cs typeface="Mi Matcha Thin" pitchFamily="2" charset="-34"/>
            </a:endParaRPr>
          </a:p>
          <a:p>
            <a:pPr>
              <a:lnSpc>
                <a:spcPts val="2851"/>
              </a:lnSpc>
              <a:spcBef>
                <a:spcPct val="0"/>
              </a:spcBef>
            </a:pPr>
            <a:r>
              <a:rPr lang="en-US" sz="1600" spc="285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ลักษณะ</a:t>
            </a:r>
            <a:r>
              <a:rPr lang="en-US" sz="1600" spc="285" dirty="0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 : </a:t>
            </a:r>
            <a:r>
              <a:rPr lang="en-US" sz="1600" spc="285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เนื้ออ</a:t>
            </a:r>
            <a:r>
              <a:rPr lang="th-TH" sz="1600" spc="285" dirty="0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ะ</a:t>
            </a:r>
            <a:r>
              <a:rPr lang="en-US" sz="1600" spc="285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ลูมิเนียมหลังฉีดไม่ประสานกัน</a:t>
            </a:r>
            <a:r>
              <a:rPr lang="en-US" sz="1600" spc="285" dirty="0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 </a:t>
            </a:r>
            <a:r>
              <a:rPr lang="en-US" sz="1600" spc="285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เนื่องจากความร้อนภายใน</a:t>
            </a:r>
            <a:r>
              <a:rPr lang="en-US" sz="1600" spc="285" dirty="0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 MOLD </a:t>
            </a:r>
            <a:r>
              <a:rPr lang="en-US" sz="1600" spc="285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ไม่เท่ากันทำให้ส่วนที่เย็นกว่างานแข็งตัวก่อน</a:t>
            </a:r>
            <a:r>
              <a:rPr lang="en-US" sz="1600" spc="285" dirty="0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 </a:t>
            </a:r>
            <a:r>
              <a:rPr lang="en-US" sz="1600" spc="285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งานจึงไม่ประสานกันทั้งชิ้นงาน</a:t>
            </a:r>
            <a:endParaRPr lang="en-US" sz="1600" spc="285" dirty="0">
              <a:solidFill>
                <a:srgbClr val="000000"/>
              </a:solidFill>
              <a:latin typeface="Mi Matcha Thin" pitchFamily="2" charset="-34"/>
              <a:cs typeface="Mi Matcha Thin" pitchFamily="2" charset="-34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E1AF168C-5BAA-47F3-A74D-D58047210BE6}"/>
              </a:ext>
            </a:extLst>
          </p:cNvPr>
          <p:cNvSpPr txBox="1"/>
          <p:nvPr/>
        </p:nvSpPr>
        <p:spPr>
          <a:xfrm>
            <a:off x="901949" y="2948887"/>
            <a:ext cx="9012895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b="1" spc="284" dirty="0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FLOW LINE : </a:t>
            </a:r>
            <a:r>
              <a:rPr lang="en-US" sz="1600" spc="284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รอยไหลของน้ำอะลูมิเนียม</a:t>
            </a:r>
            <a:endParaRPr lang="en-US" sz="1600" spc="284" dirty="0">
              <a:solidFill>
                <a:srgbClr val="000000"/>
              </a:solidFill>
              <a:latin typeface="Mi Matcha Thin" pitchFamily="2" charset="-34"/>
              <a:cs typeface="Mi Matcha Thin" pitchFamily="2" charset="-34"/>
            </a:endParaRPr>
          </a:p>
          <a:p>
            <a:pPr>
              <a:lnSpc>
                <a:spcPts val="2845"/>
              </a:lnSpc>
              <a:spcBef>
                <a:spcPct val="0"/>
              </a:spcBef>
            </a:pPr>
            <a:r>
              <a:rPr lang="en-US" sz="1600" spc="284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ลักษณะ</a:t>
            </a:r>
            <a:r>
              <a:rPr lang="en-US" sz="1600" spc="284" dirty="0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 : </a:t>
            </a:r>
            <a:r>
              <a:rPr lang="en-US" sz="1600" spc="284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เป็นเส้นลายที่ผิว</a:t>
            </a:r>
            <a:r>
              <a:rPr lang="en-US" sz="1600" spc="284" dirty="0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 </a:t>
            </a:r>
            <a:r>
              <a:rPr lang="en-US" sz="1600" spc="284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ตรงบริเวณที่โลหะไหลมาบรรจบกัน</a:t>
            </a:r>
            <a:r>
              <a:rPr lang="en-US" sz="1600" spc="284" dirty="0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 ซึ่งไม่สามารถกำจัดโดยใช้ความดันสูงหลังจากฉีดน้ำโลหะเข้าแม่พิมพ์แล้ว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E1A343C4-1276-40EB-9154-A5DDDCC9AB80}"/>
              </a:ext>
            </a:extLst>
          </p:cNvPr>
          <p:cNvSpPr txBox="1"/>
          <p:nvPr/>
        </p:nvSpPr>
        <p:spPr>
          <a:xfrm>
            <a:off x="2570977" y="5054734"/>
            <a:ext cx="7906871" cy="1049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8"/>
              </a:lnSpc>
              <a:spcBef>
                <a:spcPct val="0"/>
              </a:spcBef>
            </a:pPr>
            <a:r>
              <a:rPr lang="en-US" sz="1600" b="1" spc="280" dirty="0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SWELL : </a:t>
            </a:r>
            <a:r>
              <a:rPr lang="en-US" sz="1600" spc="280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บวมนูน</a:t>
            </a:r>
            <a:endParaRPr lang="en-US" sz="1600" spc="280" dirty="0">
              <a:solidFill>
                <a:srgbClr val="000000"/>
              </a:solidFill>
              <a:latin typeface="Mi Matcha Thin" pitchFamily="2" charset="-34"/>
              <a:cs typeface="Mi Matcha Thin" pitchFamily="2" charset="-34"/>
            </a:endParaRPr>
          </a:p>
          <a:p>
            <a:pPr>
              <a:lnSpc>
                <a:spcPts val="2808"/>
              </a:lnSpc>
              <a:spcBef>
                <a:spcPct val="0"/>
              </a:spcBef>
            </a:pPr>
            <a:r>
              <a:rPr lang="en-US" sz="1600" spc="280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ลักษณะ</a:t>
            </a:r>
            <a:r>
              <a:rPr lang="en-US" sz="1600" spc="280" dirty="0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 : </a:t>
            </a:r>
            <a:r>
              <a:rPr lang="en-US" sz="1600" spc="280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เป็นผิวพองเล็กๆ</a:t>
            </a:r>
            <a:r>
              <a:rPr lang="en-US" sz="1600" spc="280" dirty="0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 </a:t>
            </a:r>
            <a:r>
              <a:rPr lang="en-US" sz="1600" spc="280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พองนูนขึ้นมาที่ผิว</a:t>
            </a:r>
            <a:r>
              <a:rPr lang="en-US" sz="1600" spc="280" dirty="0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 </a:t>
            </a:r>
            <a:r>
              <a:rPr lang="en-US" sz="1600" spc="280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ส่วนผิวพุพองใหญ่ๆ</a:t>
            </a:r>
            <a:r>
              <a:rPr lang="en-US" sz="1600" spc="280" dirty="0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 </a:t>
            </a:r>
            <a:r>
              <a:rPr lang="en-US" sz="1600" spc="280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เกิดจากความดัน</a:t>
            </a:r>
            <a:r>
              <a:rPr lang="en-US" sz="1600" spc="280" dirty="0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 </a:t>
            </a:r>
            <a:r>
              <a:rPr lang="en-US" sz="1600" spc="280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ขนาดของฟองอากาศพุพองเหล่านี้จะมีหลากหลายขนาด</a:t>
            </a:r>
            <a:r>
              <a:rPr lang="en-US" sz="1600" spc="280" dirty="0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 </a:t>
            </a:r>
            <a:r>
              <a:rPr lang="en-US" sz="1600" spc="280" dirty="0" err="1">
                <a:solidFill>
                  <a:srgbClr val="000000"/>
                </a:solidFill>
                <a:latin typeface="Mi Matcha Thin" pitchFamily="2" charset="-34"/>
                <a:cs typeface="Mi Matcha Thin" pitchFamily="2" charset="-34"/>
              </a:rPr>
              <a:t>แต่ทั้งหมดจะมีรูปทรงกลม</a:t>
            </a:r>
            <a:endParaRPr lang="en-US" sz="1600" spc="280" dirty="0">
              <a:solidFill>
                <a:srgbClr val="000000"/>
              </a:solidFill>
              <a:latin typeface="Mi Matcha Thin" pitchFamily="2" charset="-34"/>
              <a:cs typeface="Mi Matcha Thin" pitchFamily="2" charset="-34"/>
            </a:endParaRPr>
          </a:p>
        </p:txBody>
      </p:sp>
      <p:sp>
        <p:nvSpPr>
          <p:cNvPr id="20" name="AutoShape 11">
            <a:extLst>
              <a:ext uri="{FF2B5EF4-FFF2-40B4-BE49-F238E27FC236}">
                <a16:creationId xmlns:a16="http://schemas.microsoft.com/office/drawing/2014/main" id="{317EAC5B-B5F6-41FB-A77F-54A66AA021BA}"/>
              </a:ext>
            </a:extLst>
          </p:cNvPr>
          <p:cNvSpPr/>
          <p:nvPr/>
        </p:nvSpPr>
        <p:spPr>
          <a:xfrm flipV="1">
            <a:off x="712596" y="2614088"/>
            <a:ext cx="11353926" cy="4350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46B4AAE0-55F0-462E-8CCC-A81B18F49BFD}"/>
              </a:ext>
            </a:extLst>
          </p:cNvPr>
          <p:cNvSpPr/>
          <p:nvPr/>
        </p:nvSpPr>
        <p:spPr>
          <a:xfrm flipV="1">
            <a:off x="712596" y="4685328"/>
            <a:ext cx="11353926" cy="187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66867758-20A0-4276-BE7B-F2AE14521D82}"/>
              </a:ext>
            </a:extLst>
          </p:cNvPr>
          <p:cNvGrpSpPr/>
          <p:nvPr/>
        </p:nvGrpSpPr>
        <p:grpSpPr>
          <a:xfrm>
            <a:off x="830166" y="974016"/>
            <a:ext cx="1633335" cy="1562423"/>
            <a:chOff x="1751814" y="233823"/>
            <a:chExt cx="3658386" cy="3690459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4A641ECD-6C96-44BB-B750-5A44FFAF7BE5}"/>
                </a:ext>
              </a:extLst>
            </p:cNvPr>
            <p:cNvSpPr/>
            <p:nvPr/>
          </p:nvSpPr>
          <p:spPr>
            <a:xfrm>
              <a:off x="1751814" y="233823"/>
              <a:ext cx="3658386" cy="3690459"/>
            </a:xfrm>
            <a:custGeom>
              <a:avLst/>
              <a:gdLst/>
              <a:ahLst/>
              <a:cxnLst/>
              <a:rect l="l" t="t" r="r" b="b"/>
              <a:pathLst>
                <a:path w="1728779" h="1863033">
                  <a:moveTo>
                    <a:pt x="51427" y="0"/>
                  </a:moveTo>
                  <a:lnTo>
                    <a:pt x="1677352" y="0"/>
                  </a:lnTo>
                  <a:cubicBezTo>
                    <a:pt x="1705754" y="0"/>
                    <a:pt x="1728779" y="23025"/>
                    <a:pt x="1728779" y="51427"/>
                  </a:cubicBezTo>
                  <a:lnTo>
                    <a:pt x="1728779" y="1811606"/>
                  </a:lnTo>
                  <a:cubicBezTo>
                    <a:pt x="1728779" y="1825246"/>
                    <a:pt x="1723361" y="1838326"/>
                    <a:pt x="1713716" y="1847971"/>
                  </a:cubicBezTo>
                  <a:cubicBezTo>
                    <a:pt x="1704072" y="1857615"/>
                    <a:pt x="1690991" y="1863033"/>
                    <a:pt x="1677352" y="1863033"/>
                  </a:cubicBezTo>
                  <a:lnTo>
                    <a:pt x="51427" y="1863033"/>
                  </a:lnTo>
                  <a:cubicBezTo>
                    <a:pt x="37788" y="1863033"/>
                    <a:pt x="24707" y="1857615"/>
                    <a:pt x="15063" y="1847971"/>
                  </a:cubicBezTo>
                  <a:cubicBezTo>
                    <a:pt x="5418" y="1838326"/>
                    <a:pt x="0" y="1825246"/>
                    <a:pt x="0" y="1811606"/>
                  </a:cubicBezTo>
                  <a:lnTo>
                    <a:pt x="0" y="51427"/>
                  </a:lnTo>
                  <a:cubicBezTo>
                    <a:pt x="0" y="37788"/>
                    <a:pt x="5418" y="24707"/>
                    <a:pt x="15063" y="15063"/>
                  </a:cubicBezTo>
                  <a:cubicBezTo>
                    <a:pt x="24707" y="5418"/>
                    <a:pt x="37788" y="0"/>
                    <a:pt x="51427" y="0"/>
                  </a:cubicBezTo>
                  <a:close/>
                </a:path>
              </a:pathLst>
            </a:custGeom>
            <a:solidFill>
              <a:srgbClr val="F1F1F1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A5642625-3696-43D8-A660-ABD9B4091B4F}"/>
                </a:ext>
              </a:extLst>
            </p:cNvPr>
            <p:cNvSpPr/>
            <p:nvPr/>
          </p:nvSpPr>
          <p:spPr>
            <a:xfrm>
              <a:off x="1912595" y="310050"/>
              <a:ext cx="3336824" cy="3538004"/>
            </a:xfrm>
            <a:prstGeom prst="roundRect">
              <a:avLst>
                <a:gd name="adj" fmla="val 7200"/>
              </a:avLst>
            </a:prstGeom>
            <a:blipFill>
              <a:blip r:embed="rId8"/>
              <a:stretch>
                <a:fillRect/>
              </a:stretch>
            </a:blip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2F898C80-5533-4F8C-8841-17E9F094F9F7}"/>
              </a:ext>
            </a:extLst>
          </p:cNvPr>
          <p:cNvGrpSpPr/>
          <p:nvPr/>
        </p:nvGrpSpPr>
        <p:grpSpPr>
          <a:xfrm>
            <a:off x="10003107" y="2750035"/>
            <a:ext cx="1722908" cy="1616914"/>
            <a:chOff x="10986112" y="3405353"/>
            <a:chExt cx="3658386" cy="3690459"/>
          </a:xfrm>
        </p:grpSpPr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6C6ACCCA-C33C-4FC9-AF5E-F1E1E6AA5494}"/>
                </a:ext>
              </a:extLst>
            </p:cNvPr>
            <p:cNvSpPr/>
            <p:nvPr/>
          </p:nvSpPr>
          <p:spPr>
            <a:xfrm>
              <a:off x="10986112" y="3405353"/>
              <a:ext cx="3658386" cy="3690459"/>
            </a:xfrm>
            <a:custGeom>
              <a:avLst/>
              <a:gdLst/>
              <a:ahLst/>
              <a:cxnLst/>
              <a:rect l="l" t="t" r="r" b="b"/>
              <a:pathLst>
                <a:path w="1728779" h="1863033">
                  <a:moveTo>
                    <a:pt x="51427" y="0"/>
                  </a:moveTo>
                  <a:lnTo>
                    <a:pt x="1677352" y="0"/>
                  </a:lnTo>
                  <a:cubicBezTo>
                    <a:pt x="1705754" y="0"/>
                    <a:pt x="1728779" y="23025"/>
                    <a:pt x="1728779" y="51427"/>
                  </a:cubicBezTo>
                  <a:lnTo>
                    <a:pt x="1728779" y="1811606"/>
                  </a:lnTo>
                  <a:cubicBezTo>
                    <a:pt x="1728779" y="1825246"/>
                    <a:pt x="1723361" y="1838326"/>
                    <a:pt x="1713716" y="1847971"/>
                  </a:cubicBezTo>
                  <a:cubicBezTo>
                    <a:pt x="1704072" y="1857615"/>
                    <a:pt x="1690991" y="1863033"/>
                    <a:pt x="1677352" y="1863033"/>
                  </a:cubicBezTo>
                  <a:lnTo>
                    <a:pt x="51427" y="1863033"/>
                  </a:lnTo>
                  <a:cubicBezTo>
                    <a:pt x="37788" y="1863033"/>
                    <a:pt x="24707" y="1857615"/>
                    <a:pt x="15063" y="1847971"/>
                  </a:cubicBezTo>
                  <a:cubicBezTo>
                    <a:pt x="5418" y="1838326"/>
                    <a:pt x="0" y="1825246"/>
                    <a:pt x="0" y="1811606"/>
                  </a:cubicBezTo>
                  <a:lnTo>
                    <a:pt x="0" y="51427"/>
                  </a:lnTo>
                  <a:cubicBezTo>
                    <a:pt x="0" y="37788"/>
                    <a:pt x="5418" y="24707"/>
                    <a:pt x="15063" y="15063"/>
                  </a:cubicBezTo>
                  <a:cubicBezTo>
                    <a:pt x="24707" y="5418"/>
                    <a:pt x="37788" y="0"/>
                    <a:pt x="51427" y="0"/>
                  </a:cubicBezTo>
                  <a:close/>
                </a:path>
              </a:pathLst>
            </a:custGeom>
            <a:solidFill>
              <a:srgbClr val="F1F1F1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27079CD-4C48-4B4C-81E3-AAF070426406}"/>
                </a:ext>
              </a:extLst>
            </p:cNvPr>
            <p:cNvSpPr/>
            <p:nvPr/>
          </p:nvSpPr>
          <p:spPr>
            <a:xfrm>
              <a:off x="11153410" y="3481580"/>
              <a:ext cx="3323789" cy="3538004"/>
            </a:xfrm>
            <a:prstGeom prst="roundRect">
              <a:avLst>
                <a:gd name="adj" fmla="val 7163"/>
              </a:avLst>
            </a:prstGeom>
            <a:blipFill>
              <a:blip r:embed="rId9"/>
              <a:stretch>
                <a:fillRect/>
              </a:stretch>
            </a:blip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7E3D1402-DCD1-48B4-8919-0D1BD54E28FB}"/>
              </a:ext>
            </a:extLst>
          </p:cNvPr>
          <p:cNvGrpSpPr/>
          <p:nvPr/>
        </p:nvGrpSpPr>
        <p:grpSpPr>
          <a:xfrm>
            <a:off x="640813" y="4811493"/>
            <a:ext cx="1629051" cy="1858066"/>
            <a:chOff x="1003997" y="6263281"/>
            <a:chExt cx="4832198" cy="3690459"/>
          </a:xfrm>
        </p:grpSpPr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84BAB8F6-3A14-4D76-BB3D-9ED299CFFABB}"/>
                </a:ext>
              </a:extLst>
            </p:cNvPr>
            <p:cNvSpPr/>
            <p:nvPr/>
          </p:nvSpPr>
          <p:spPr>
            <a:xfrm>
              <a:off x="1003997" y="6263281"/>
              <a:ext cx="4832198" cy="3690459"/>
            </a:xfrm>
            <a:custGeom>
              <a:avLst/>
              <a:gdLst/>
              <a:ahLst/>
              <a:cxnLst/>
              <a:rect l="l" t="t" r="r" b="b"/>
              <a:pathLst>
                <a:path w="1728779" h="1863033">
                  <a:moveTo>
                    <a:pt x="51427" y="0"/>
                  </a:moveTo>
                  <a:lnTo>
                    <a:pt x="1677352" y="0"/>
                  </a:lnTo>
                  <a:cubicBezTo>
                    <a:pt x="1705754" y="0"/>
                    <a:pt x="1728779" y="23025"/>
                    <a:pt x="1728779" y="51427"/>
                  </a:cubicBezTo>
                  <a:lnTo>
                    <a:pt x="1728779" y="1811606"/>
                  </a:lnTo>
                  <a:cubicBezTo>
                    <a:pt x="1728779" y="1825246"/>
                    <a:pt x="1723361" y="1838326"/>
                    <a:pt x="1713716" y="1847971"/>
                  </a:cubicBezTo>
                  <a:cubicBezTo>
                    <a:pt x="1704072" y="1857615"/>
                    <a:pt x="1690991" y="1863033"/>
                    <a:pt x="1677352" y="1863033"/>
                  </a:cubicBezTo>
                  <a:lnTo>
                    <a:pt x="51427" y="1863033"/>
                  </a:lnTo>
                  <a:cubicBezTo>
                    <a:pt x="37788" y="1863033"/>
                    <a:pt x="24707" y="1857615"/>
                    <a:pt x="15063" y="1847971"/>
                  </a:cubicBezTo>
                  <a:cubicBezTo>
                    <a:pt x="5418" y="1838326"/>
                    <a:pt x="0" y="1825246"/>
                    <a:pt x="0" y="1811606"/>
                  </a:cubicBezTo>
                  <a:lnTo>
                    <a:pt x="0" y="51427"/>
                  </a:lnTo>
                  <a:cubicBezTo>
                    <a:pt x="0" y="37788"/>
                    <a:pt x="5418" y="24707"/>
                    <a:pt x="15063" y="15063"/>
                  </a:cubicBezTo>
                  <a:cubicBezTo>
                    <a:pt x="24707" y="5418"/>
                    <a:pt x="37788" y="0"/>
                    <a:pt x="51427" y="0"/>
                  </a:cubicBezTo>
                  <a:close/>
                </a:path>
              </a:pathLst>
            </a:custGeom>
            <a:solidFill>
              <a:srgbClr val="F1F1F1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41B0927C-21AC-4323-8B11-13C10B989281}"/>
                </a:ext>
              </a:extLst>
            </p:cNvPr>
            <p:cNvSpPr/>
            <p:nvPr/>
          </p:nvSpPr>
          <p:spPr>
            <a:xfrm>
              <a:off x="1147510" y="6374491"/>
              <a:ext cx="4582764" cy="3468038"/>
            </a:xfrm>
            <a:prstGeom prst="roundRect">
              <a:avLst>
                <a:gd name="adj" fmla="val 8517"/>
              </a:avLst>
            </a:prstGeom>
            <a:blipFill>
              <a:blip r:embed="rId10"/>
              <a:stretch>
                <a:fillRect/>
              </a:stretch>
            </a:blip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endParaRPr lang="th-TH" dirty="0"/>
            </a:p>
          </p:txBody>
        </p:sp>
      </p:grpSp>
    </p:spTree>
    <p:extLst>
      <p:ext uri="{BB962C8B-B14F-4D97-AF65-F5344CB8AC3E}">
        <p14:creationId xmlns:p14="http://schemas.microsoft.com/office/powerpoint/2010/main" val="815437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8C13BC2-85F3-4922-AEE8-0AE702FB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31" y="-1"/>
            <a:ext cx="719171" cy="5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ngrmutp.FB">
            <a:extLst>
              <a:ext uri="{FF2B5EF4-FFF2-40B4-BE49-F238E27FC236}">
                <a16:creationId xmlns:a16="http://schemas.microsoft.com/office/drawing/2014/main" id="{C86775AC-7809-4C4C-BF45-4428B21E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6444" l="9778" r="89778">
                        <a14:foregroundMark x1="57064" y1="91150" x2="71556" y2="90667"/>
                        <a14:foregroundMark x1="44889" y1="91556" x2="54794" y2="91226"/>
                        <a14:foregroundMark x1="25333" y1="86222" x2="25333" y2="86222"/>
                        <a14:foregroundMark x1="74222" y1="84000" x2="74222" y2="84000"/>
                        <a14:foregroundMark x1="44444" y1="94667" x2="44444" y2="94667"/>
                        <a14:foregroundMark x1="27556" y1="74222" x2="27556" y2="74222"/>
                        <a14:foregroundMark x1="51556" y1="7111" x2="51556" y2="7111"/>
                        <a14:foregroundMark x1="50222" y1="96444" x2="50222" y2="96444"/>
                        <a14:backgroundMark x1="59111" y1="84444" x2="61333" y2="84444"/>
                        <a14:backgroundMark x1="49333" y1="12444" x2="49333" y2="12444"/>
                        <a14:backgroundMark x1="49778" y1="16444" x2="49778" y2="16444"/>
                        <a14:backgroundMark x1="50667" y1="21778" x2="50667" y2="21778"/>
                        <a14:backgroundMark x1="46222" y1="24889" x2="46222" y2="24889"/>
                        <a14:backgroundMark x1="42667" y1="28889" x2="42667" y2="28889"/>
                        <a14:backgroundMark x1="38667" y1="33778" x2="38667" y2="3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794" y="-7557"/>
            <a:ext cx="571337" cy="5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ไม่มีคำอธิบายรูปภาพ">
            <a:extLst>
              <a:ext uri="{FF2B5EF4-FFF2-40B4-BE49-F238E27FC236}">
                <a16:creationId xmlns:a16="http://schemas.microsoft.com/office/drawing/2014/main" id="{D1E3A6A6-0DA5-4320-A7C2-97A46A78E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375" y1="25125" x2="49375" y2="25125"/>
                        <a14:foregroundMark x1="49500" y1="24500" x2="64375" y2="30500"/>
                        <a14:foregroundMark x1="48000" y1="46250" x2="48000" y2="46250"/>
                        <a14:foregroundMark x1="69125" y1="65250" x2="76750" y2="60500"/>
                        <a14:foregroundMark x1="22875" y1="57875" x2="46125" y2="22625"/>
                        <a14:foregroundMark x1="42500" y1="23625" x2="63250" y2="46125"/>
                        <a14:foregroundMark x1="52500" y1="27500" x2="62000" y2="41625"/>
                        <a14:foregroundMark x1="62000" y1="41625" x2="56250" y2="68250"/>
                        <a14:foregroundMark x1="56250" y1="68250" x2="30375" y2="45625"/>
                        <a14:foregroundMark x1="30375" y1="45625" x2="46500" y2="26125"/>
                        <a14:foregroundMark x1="46500" y1="26125" x2="61500" y2="40250"/>
                        <a14:foregroundMark x1="61500" y1="40250" x2="50500" y2="71250"/>
                        <a14:foregroundMark x1="50500" y1="71250" x2="38125" y2="74125"/>
                        <a14:foregroundMark x1="38125" y1="74125" x2="37250" y2="74000"/>
                        <a14:foregroundMark x1="30750" y1="69375" x2="72250" y2="65500"/>
                        <a14:foregroundMark x1="72250" y1="65500" x2="76375" y2="64250"/>
                        <a14:foregroundMark x1="78375" y1="69375" x2="61125" y2="45250"/>
                        <a14:foregroundMark x1="61125" y1="45250" x2="59875" y2="45125"/>
                        <a14:foregroundMark x1="54625" y1="55500" x2="46875" y2="46375"/>
                        <a14:foregroundMark x1="46875" y1="46375" x2="46125" y2="38125"/>
                        <a14:foregroundMark x1="48500" y1="52250" x2="60375" y2="33750"/>
                        <a14:foregroundMark x1="35625" y1="62125" x2="38250" y2="54875"/>
                        <a14:foregroundMark x1="38250" y1="54875" x2="42875" y2="48375"/>
                        <a14:foregroundMark x1="32250" y1="66750" x2="43375" y2="53000"/>
                        <a14:foregroundMark x1="42500" y1="50625" x2="64500" y2="46750"/>
                        <a14:foregroundMark x1="37875" y1="48875" x2="64125" y2="54250"/>
                        <a14:foregroundMark x1="64125" y1="54250" x2="64125" y2="54750"/>
                        <a14:foregroundMark x1="48125" y1="44875" x2="60000" y2="50750"/>
                        <a14:foregroundMark x1="60000" y1="50750" x2="48875" y2="56625"/>
                        <a14:foregroundMark x1="48875" y1="56625" x2="40000" y2="55750"/>
                        <a14:foregroundMark x1="45000" y1="49250" x2="57875" y2="49375"/>
                        <a14:foregroundMark x1="39250" y1="54875" x2="51500" y2="45625"/>
                        <a14:foregroundMark x1="44500" y1="52625" x2="47250" y2="42375"/>
                        <a14:foregroundMark x1="40875" y1="46500" x2="48750" y2="38250"/>
                        <a14:foregroundMark x1="42125" y1="55250" x2="60250" y2="45250"/>
                        <a14:foregroundMark x1="58625" y1="63750" x2="49875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1" t="6183" r="9393" b="16064"/>
          <a:stretch/>
        </p:blipFill>
        <p:spPr bwMode="auto">
          <a:xfrm>
            <a:off x="10242757" y="155339"/>
            <a:ext cx="470182" cy="43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56DAC9FC-343F-4851-9A81-C437B8D2A8B1}"/>
              </a:ext>
            </a:extLst>
          </p:cNvPr>
          <p:cNvSpPr/>
          <p:nvPr/>
        </p:nvSpPr>
        <p:spPr>
          <a:xfrm>
            <a:off x="308946" y="2615380"/>
            <a:ext cx="2832687" cy="2713028"/>
          </a:xfrm>
          <a:custGeom>
            <a:avLst/>
            <a:gdLst/>
            <a:ahLst/>
            <a:cxnLst/>
            <a:rect l="l" t="t" r="r" b="b"/>
            <a:pathLst>
              <a:path w="3567783" h="3523185">
                <a:moveTo>
                  <a:pt x="0" y="0"/>
                </a:moveTo>
                <a:lnTo>
                  <a:pt x="3567783" y="0"/>
                </a:lnTo>
                <a:lnTo>
                  <a:pt x="3567783" y="3523185"/>
                </a:lnTo>
                <a:lnTo>
                  <a:pt x="0" y="35231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B3FE24A-9A3B-415A-BD9F-B76B2A9D4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2401" y="860886"/>
            <a:ext cx="2443957" cy="2659062"/>
          </a:xfrm>
          <a:prstGeom prst="roundRect">
            <a:avLst>
              <a:gd name="adj" fmla="val 1061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แผนผังลำดับงาน: ตัวเชื่อมต่อ 23">
            <a:extLst>
              <a:ext uri="{FF2B5EF4-FFF2-40B4-BE49-F238E27FC236}">
                <a16:creationId xmlns:a16="http://schemas.microsoft.com/office/drawing/2014/main" id="{8EEF8900-BD59-4ED2-956C-07C35BC4C4D0}"/>
              </a:ext>
            </a:extLst>
          </p:cNvPr>
          <p:cNvSpPr/>
          <p:nvPr/>
        </p:nvSpPr>
        <p:spPr>
          <a:xfrm>
            <a:off x="3120764" y="2921217"/>
            <a:ext cx="207843" cy="208696"/>
          </a:xfrm>
          <a:prstGeom prst="flowChartConnector">
            <a:avLst/>
          </a:prstGeom>
          <a:solidFill>
            <a:srgbClr val="F6E7CA"/>
          </a:solidFill>
          <a:ln>
            <a:solidFill>
              <a:srgbClr val="F6E7C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แผนผังลำดับงาน: ตัวเชื่อมต่อ 25">
            <a:extLst>
              <a:ext uri="{FF2B5EF4-FFF2-40B4-BE49-F238E27FC236}">
                <a16:creationId xmlns:a16="http://schemas.microsoft.com/office/drawing/2014/main" id="{9713F99C-96FF-4097-B506-21EBBAE28DAC}"/>
              </a:ext>
            </a:extLst>
          </p:cNvPr>
          <p:cNvSpPr/>
          <p:nvPr/>
        </p:nvSpPr>
        <p:spPr>
          <a:xfrm>
            <a:off x="3357252" y="2690427"/>
            <a:ext cx="257572" cy="253259"/>
          </a:xfrm>
          <a:prstGeom prst="flowChartConnector">
            <a:avLst/>
          </a:prstGeom>
          <a:solidFill>
            <a:srgbClr val="ECCC8C"/>
          </a:solidFill>
          <a:ln>
            <a:solidFill>
              <a:srgbClr val="ECCC8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แผนผังลำดับงาน: ตัวเชื่อมต่อ 26">
            <a:extLst>
              <a:ext uri="{FF2B5EF4-FFF2-40B4-BE49-F238E27FC236}">
                <a16:creationId xmlns:a16="http://schemas.microsoft.com/office/drawing/2014/main" id="{E55F7438-CD19-43A6-8193-A1DEC0673959}"/>
              </a:ext>
            </a:extLst>
          </p:cNvPr>
          <p:cNvSpPr/>
          <p:nvPr/>
        </p:nvSpPr>
        <p:spPr>
          <a:xfrm>
            <a:off x="3638161" y="2468708"/>
            <a:ext cx="307451" cy="293343"/>
          </a:xfrm>
          <a:prstGeom prst="flowChartConnector">
            <a:avLst/>
          </a:prstGeom>
          <a:solidFill>
            <a:srgbClr val="E3B353"/>
          </a:solidFill>
          <a:ln>
            <a:solidFill>
              <a:srgbClr val="E3B35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8" name="Picture 1" descr="A blue container with a label&#10;&#10;Description automatically generated">
            <a:extLst>
              <a:ext uri="{FF2B5EF4-FFF2-40B4-BE49-F238E27FC236}">
                <a16:creationId xmlns:a16="http://schemas.microsoft.com/office/drawing/2014/main" id="{23F1AB7D-12DA-4381-BFE5-1F89ACB185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86" y="1192677"/>
            <a:ext cx="4982184" cy="4997543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B7FAC0E5-2FF9-4B72-9422-5FA8AE51D9E1}"/>
              </a:ext>
            </a:extLst>
          </p:cNvPr>
          <p:cNvSpPr txBox="1"/>
          <p:nvPr/>
        </p:nvSpPr>
        <p:spPr>
          <a:xfrm>
            <a:off x="11422402" y="-76529"/>
            <a:ext cx="3374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5</a:t>
            </a:r>
          </a:p>
        </p:txBody>
      </p:sp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FB9FE280-3205-43B7-AA5B-AF04EC32EC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5869" y="3874851"/>
            <a:ext cx="2443957" cy="2659062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42A337F8-A50D-4CFC-A8A3-BC321B4E1FD3}"/>
              </a:ext>
            </a:extLst>
          </p:cNvPr>
          <p:cNvSpPr/>
          <p:nvPr/>
        </p:nvSpPr>
        <p:spPr>
          <a:xfrm>
            <a:off x="263699" y="315121"/>
            <a:ext cx="3136449" cy="545765"/>
          </a:xfrm>
          <a:prstGeom prst="rect">
            <a:avLst/>
          </a:prstGeom>
          <a:solidFill>
            <a:srgbClr val="F3D66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วิเคราะห์สาเหตุของปัญหา</a:t>
            </a:r>
          </a:p>
        </p:txBody>
      </p:sp>
    </p:spTree>
    <p:extLst>
      <p:ext uri="{BB962C8B-B14F-4D97-AF65-F5344CB8AC3E}">
        <p14:creationId xmlns:p14="http://schemas.microsoft.com/office/powerpoint/2010/main" val="331438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4F25C253-04CD-4C14-ACB9-4CBF0E1026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68" t="-2164" r="-376" b="12156"/>
          <a:stretch/>
        </p:blipFill>
        <p:spPr>
          <a:xfrm>
            <a:off x="11115973" y="5278558"/>
            <a:ext cx="1873258" cy="1593883"/>
          </a:xfrm>
          <a:prstGeom prst="flowChartPreparation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8C13BC2-85F3-4922-AEE8-0AE702FB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31" y="-1"/>
            <a:ext cx="719171" cy="5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ngrmutp.FB">
            <a:extLst>
              <a:ext uri="{FF2B5EF4-FFF2-40B4-BE49-F238E27FC236}">
                <a16:creationId xmlns:a16="http://schemas.microsoft.com/office/drawing/2014/main" id="{C86775AC-7809-4C4C-BF45-4428B21E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6444" l="9778" r="89778">
                        <a14:foregroundMark x1="57064" y1="91150" x2="71556" y2="90667"/>
                        <a14:foregroundMark x1="44889" y1="91556" x2="54794" y2="91226"/>
                        <a14:foregroundMark x1="25333" y1="86222" x2="25333" y2="86222"/>
                        <a14:foregroundMark x1="74222" y1="84000" x2="74222" y2="84000"/>
                        <a14:foregroundMark x1="44444" y1="94667" x2="44444" y2="94667"/>
                        <a14:foregroundMark x1="27556" y1="74222" x2="27556" y2="74222"/>
                        <a14:foregroundMark x1="51556" y1="7111" x2="51556" y2="7111"/>
                        <a14:foregroundMark x1="50222" y1="96444" x2="50222" y2="96444"/>
                        <a14:backgroundMark x1="59111" y1="84444" x2="61333" y2="84444"/>
                        <a14:backgroundMark x1="49333" y1="12444" x2="49333" y2="12444"/>
                        <a14:backgroundMark x1="49778" y1="16444" x2="49778" y2="16444"/>
                        <a14:backgroundMark x1="50667" y1="21778" x2="50667" y2="21778"/>
                        <a14:backgroundMark x1="46222" y1="24889" x2="46222" y2="24889"/>
                        <a14:backgroundMark x1="42667" y1="28889" x2="42667" y2="28889"/>
                        <a14:backgroundMark x1="38667" y1="33778" x2="38667" y2="3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794" y="-7557"/>
            <a:ext cx="571337" cy="5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ไม่มีคำอธิบายรูปภาพ">
            <a:extLst>
              <a:ext uri="{FF2B5EF4-FFF2-40B4-BE49-F238E27FC236}">
                <a16:creationId xmlns:a16="http://schemas.microsoft.com/office/drawing/2014/main" id="{D1E3A6A6-0DA5-4320-A7C2-97A46A78E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9375" y1="25125" x2="49375" y2="25125"/>
                        <a14:foregroundMark x1="49500" y1="24500" x2="64375" y2="30500"/>
                        <a14:foregroundMark x1="48000" y1="46250" x2="48000" y2="46250"/>
                        <a14:foregroundMark x1="69125" y1="65250" x2="76750" y2="60500"/>
                        <a14:foregroundMark x1="22875" y1="57875" x2="46125" y2="22625"/>
                        <a14:foregroundMark x1="42500" y1="23625" x2="63250" y2="46125"/>
                        <a14:foregroundMark x1="52500" y1="27500" x2="62000" y2="41625"/>
                        <a14:foregroundMark x1="62000" y1="41625" x2="56250" y2="68250"/>
                        <a14:foregroundMark x1="56250" y1="68250" x2="30375" y2="45625"/>
                        <a14:foregroundMark x1="30375" y1="45625" x2="46500" y2="26125"/>
                        <a14:foregroundMark x1="46500" y1="26125" x2="61500" y2="40250"/>
                        <a14:foregroundMark x1="61500" y1="40250" x2="50500" y2="71250"/>
                        <a14:foregroundMark x1="50500" y1="71250" x2="38125" y2="74125"/>
                        <a14:foregroundMark x1="38125" y1="74125" x2="37250" y2="74000"/>
                        <a14:foregroundMark x1="30750" y1="69375" x2="72250" y2="65500"/>
                        <a14:foregroundMark x1="72250" y1="65500" x2="76375" y2="64250"/>
                        <a14:foregroundMark x1="78375" y1="69375" x2="61125" y2="45250"/>
                        <a14:foregroundMark x1="61125" y1="45250" x2="59875" y2="45125"/>
                        <a14:foregroundMark x1="54625" y1="55500" x2="46875" y2="46375"/>
                        <a14:foregroundMark x1="46875" y1="46375" x2="46125" y2="38125"/>
                        <a14:foregroundMark x1="48500" y1="52250" x2="60375" y2="33750"/>
                        <a14:foregroundMark x1="35625" y1="62125" x2="38250" y2="54875"/>
                        <a14:foregroundMark x1="38250" y1="54875" x2="42875" y2="48375"/>
                        <a14:foregroundMark x1="32250" y1="66750" x2="43375" y2="53000"/>
                        <a14:foregroundMark x1="42500" y1="50625" x2="64500" y2="46750"/>
                        <a14:foregroundMark x1="37875" y1="48875" x2="64125" y2="54250"/>
                        <a14:foregroundMark x1="64125" y1="54250" x2="64125" y2="54750"/>
                        <a14:foregroundMark x1="48125" y1="44875" x2="60000" y2="50750"/>
                        <a14:foregroundMark x1="60000" y1="50750" x2="48875" y2="56625"/>
                        <a14:foregroundMark x1="48875" y1="56625" x2="40000" y2="55750"/>
                        <a14:foregroundMark x1="45000" y1="49250" x2="57875" y2="49375"/>
                        <a14:foregroundMark x1="39250" y1="54875" x2="51500" y2="45625"/>
                        <a14:foregroundMark x1="44500" y1="52625" x2="47250" y2="42375"/>
                        <a14:foregroundMark x1="40875" y1="46500" x2="48750" y2="38250"/>
                        <a14:foregroundMark x1="42125" y1="55250" x2="60250" y2="45250"/>
                        <a14:foregroundMark x1="58625" y1="63750" x2="49875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1" t="6183" r="9393" b="16064"/>
          <a:stretch/>
        </p:blipFill>
        <p:spPr bwMode="auto">
          <a:xfrm>
            <a:off x="10242757" y="155339"/>
            <a:ext cx="470182" cy="43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82B6182-43EB-42ED-9831-D3D7B1BD087C}"/>
              </a:ext>
            </a:extLst>
          </p:cNvPr>
          <p:cNvSpPr/>
          <p:nvPr/>
        </p:nvSpPr>
        <p:spPr>
          <a:xfrm>
            <a:off x="263698" y="290897"/>
            <a:ext cx="2985609" cy="545765"/>
          </a:xfrm>
          <a:prstGeom prst="rect">
            <a:avLst/>
          </a:prstGeom>
          <a:solidFill>
            <a:srgbClr val="F1CF5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แนวทางการแก้ไขปัญหา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F1A4F0B-60FB-43E0-B725-CE1AC5AF8507}"/>
              </a:ext>
            </a:extLst>
          </p:cNvPr>
          <p:cNvSpPr/>
          <p:nvPr/>
        </p:nvSpPr>
        <p:spPr>
          <a:xfrm>
            <a:off x="1232725" y="4090479"/>
            <a:ext cx="2740964" cy="2590939"/>
          </a:xfrm>
          <a:prstGeom prst="roundRect">
            <a:avLst>
              <a:gd name="adj" fmla="val 10675"/>
            </a:avLst>
          </a:prstGeom>
          <a:blipFill>
            <a:blip r:embed="rId9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44333DB8-9EEA-475C-A548-53E14263B84E}"/>
              </a:ext>
            </a:extLst>
          </p:cNvPr>
          <p:cNvSpPr txBox="1"/>
          <p:nvPr/>
        </p:nvSpPr>
        <p:spPr>
          <a:xfrm>
            <a:off x="11422402" y="-76529"/>
            <a:ext cx="3374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6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02805871-0C5A-4022-92B1-E83A874C135E}"/>
              </a:ext>
            </a:extLst>
          </p:cNvPr>
          <p:cNvGrpSpPr/>
          <p:nvPr/>
        </p:nvGrpSpPr>
        <p:grpSpPr>
          <a:xfrm>
            <a:off x="644775" y="1133524"/>
            <a:ext cx="3767427" cy="553938"/>
            <a:chOff x="644775" y="1133524"/>
            <a:chExt cx="3767427" cy="553938"/>
          </a:xfrm>
        </p:grpSpPr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E3334978-7597-4CAA-A694-028216AB38D1}"/>
                </a:ext>
              </a:extLst>
            </p:cNvPr>
            <p:cNvSpPr/>
            <p:nvPr/>
          </p:nvSpPr>
          <p:spPr>
            <a:xfrm>
              <a:off x="975186" y="1133524"/>
              <a:ext cx="3437016" cy="545765"/>
            </a:xfrm>
            <a:prstGeom prst="rect">
              <a:avLst/>
            </a:prstGeom>
            <a:solidFill>
              <a:srgbClr val="CCCCFF"/>
            </a:solidFill>
            <a:ln>
              <a:solidFill>
                <a:srgbClr val="CCCCFF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dirty="0">
                  <a:solidFill>
                    <a:schemeClr val="tx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    เป็นไปตามหลักวิศวกรรม</a:t>
              </a:r>
            </a:p>
          </p:txBody>
        </p:sp>
        <p:sp>
          <p:nvSpPr>
            <p:cNvPr id="11" name="แผนผังลำดับงาน: ตัวเชื่อมต่อ 10">
              <a:extLst>
                <a:ext uri="{FF2B5EF4-FFF2-40B4-BE49-F238E27FC236}">
                  <a16:creationId xmlns:a16="http://schemas.microsoft.com/office/drawing/2014/main" id="{5700EEB2-F026-409A-921A-4BA3CE65A883}"/>
                </a:ext>
              </a:extLst>
            </p:cNvPr>
            <p:cNvSpPr/>
            <p:nvPr/>
          </p:nvSpPr>
          <p:spPr>
            <a:xfrm>
              <a:off x="644775" y="1141697"/>
              <a:ext cx="587950" cy="545765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4630F24D-3B49-4A60-B7A9-EA1AD74C7892}"/>
              </a:ext>
            </a:extLst>
          </p:cNvPr>
          <p:cNvGrpSpPr/>
          <p:nvPr/>
        </p:nvGrpSpPr>
        <p:grpSpPr>
          <a:xfrm>
            <a:off x="644775" y="1854279"/>
            <a:ext cx="3767425" cy="553938"/>
            <a:chOff x="644775" y="1133524"/>
            <a:chExt cx="3329507" cy="553938"/>
          </a:xfrm>
        </p:grpSpPr>
        <p:sp>
          <p:nvSpPr>
            <p:cNvPr id="15" name="สี่เหลี่ยมผืนผ้า 14">
              <a:extLst>
                <a:ext uri="{FF2B5EF4-FFF2-40B4-BE49-F238E27FC236}">
                  <a16:creationId xmlns:a16="http://schemas.microsoft.com/office/drawing/2014/main" id="{8AC90C9A-E038-4762-86C4-1C113F45D6DA}"/>
                </a:ext>
              </a:extLst>
            </p:cNvPr>
            <p:cNvSpPr/>
            <p:nvPr/>
          </p:nvSpPr>
          <p:spPr>
            <a:xfrm>
              <a:off x="975186" y="1133524"/>
              <a:ext cx="2999096" cy="545765"/>
            </a:xfrm>
            <a:prstGeom prst="rect">
              <a:avLst/>
            </a:prstGeom>
            <a:solidFill>
              <a:srgbClr val="B3B3FF"/>
            </a:solidFill>
            <a:ln>
              <a:solidFill>
                <a:srgbClr val="B3B3FF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dirty="0">
                  <a:solidFill>
                    <a:schemeClr val="tx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   ดำเนินการง่ายที่สุด</a:t>
              </a:r>
              <a:endParaRPr lang="th-TH" dirty="0"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  <p:sp>
          <p:nvSpPr>
            <p:cNvPr id="16" name="แผนผังลำดับงาน: ตัวเชื่อมต่อ 15">
              <a:extLst>
                <a:ext uri="{FF2B5EF4-FFF2-40B4-BE49-F238E27FC236}">
                  <a16:creationId xmlns:a16="http://schemas.microsoft.com/office/drawing/2014/main" id="{8C11771D-9353-419A-8E30-B97B560EE49E}"/>
                </a:ext>
              </a:extLst>
            </p:cNvPr>
            <p:cNvSpPr/>
            <p:nvPr/>
          </p:nvSpPr>
          <p:spPr>
            <a:xfrm>
              <a:off x="644775" y="1141697"/>
              <a:ext cx="519609" cy="545765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53236B97-F10C-411B-AE7F-C1BEB8D63ADF}"/>
              </a:ext>
            </a:extLst>
          </p:cNvPr>
          <p:cNvGrpSpPr/>
          <p:nvPr/>
        </p:nvGrpSpPr>
        <p:grpSpPr>
          <a:xfrm>
            <a:off x="644775" y="2624450"/>
            <a:ext cx="3767425" cy="553938"/>
            <a:chOff x="644775" y="1133524"/>
            <a:chExt cx="3767425" cy="553938"/>
          </a:xfrm>
        </p:grpSpPr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268FED0E-FED1-436E-9C83-78B4B3A1E59F}"/>
                </a:ext>
              </a:extLst>
            </p:cNvPr>
            <p:cNvSpPr/>
            <p:nvPr/>
          </p:nvSpPr>
          <p:spPr>
            <a:xfrm>
              <a:off x="975186" y="1133524"/>
              <a:ext cx="3437014" cy="545765"/>
            </a:xfrm>
            <a:prstGeom prst="rect">
              <a:avLst/>
            </a:prstGeom>
            <a:solidFill>
              <a:srgbClr val="9797FF"/>
            </a:solidFill>
            <a:ln>
              <a:solidFill>
                <a:srgbClr val="9797FF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dirty="0"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    </a:t>
              </a:r>
              <a:r>
                <a:rPr lang="th-TH" dirty="0">
                  <a:solidFill>
                    <a:schemeClr val="tx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มีความปลอดภัย</a:t>
              </a:r>
            </a:p>
          </p:txBody>
        </p:sp>
        <p:sp>
          <p:nvSpPr>
            <p:cNvPr id="19" name="แผนผังลำดับงาน: ตัวเชื่อมต่อ 18">
              <a:extLst>
                <a:ext uri="{FF2B5EF4-FFF2-40B4-BE49-F238E27FC236}">
                  <a16:creationId xmlns:a16="http://schemas.microsoft.com/office/drawing/2014/main" id="{2A7AB4D4-B863-4BD9-9858-21F92BA896DD}"/>
                </a:ext>
              </a:extLst>
            </p:cNvPr>
            <p:cNvSpPr/>
            <p:nvPr/>
          </p:nvSpPr>
          <p:spPr>
            <a:xfrm>
              <a:off x="644775" y="1141697"/>
              <a:ext cx="587950" cy="545765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716FC18A-216A-4980-89B8-6C745E7303CB}"/>
              </a:ext>
            </a:extLst>
          </p:cNvPr>
          <p:cNvGrpSpPr/>
          <p:nvPr/>
        </p:nvGrpSpPr>
        <p:grpSpPr>
          <a:xfrm>
            <a:off x="647170" y="3353378"/>
            <a:ext cx="3765030" cy="553938"/>
            <a:chOff x="644775" y="1133524"/>
            <a:chExt cx="3631319" cy="553938"/>
          </a:xfrm>
        </p:grpSpPr>
        <p:sp>
          <p:nvSpPr>
            <p:cNvPr id="21" name="สี่เหลี่ยมผืนผ้า 20">
              <a:extLst>
                <a:ext uri="{FF2B5EF4-FFF2-40B4-BE49-F238E27FC236}">
                  <a16:creationId xmlns:a16="http://schemas.microsoft.com/office/drawing/2014/main" id="{A3E09032-7CEE-4BFF-8DDF-89115FC50A46}"/>
                </a:ext>
              </a:extLst>
            </p:cNvPr>
            <p:cNvSpPr/>
            <p:nvPr/>
          </p:nvSpPr>
          <p:spPr>
            <a:xfrm>
              <a:off x="975187" y="1133524"/>
              <a:ext cx="3300907" cy="545765"/>
            </a:xfrm>
            <a:prstGeom prst="rect">
              <a:avLst/>
            </a:prstGeom>
            <a:solidFill>
              <a:srgbClr val="8181FF"/>
            </a:solidFill>
            <a:ln>
              <a:solidFill>
                <a:srgbClr val="8181FF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dirty="0">
                  <a:solidFill>
                    <a:schemeClr val="tx1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    แก้ไขปัญหาได้จริง</a:t>
              </a:r>
            </a:p>
          </p:txBody>
        </p:sp>
        <p:sp>
          <p:nvSpPr>
            <p:cNvPr id="22" name="แผนผังลำดับงาน: ตัวเชื่อมต่อ 21">
              <a:extLst>
                <a:ext uri="{FF2B5EF4-FFF2-40B4-BE49-F238E27FC236}">
                  <a16:creationId xmlns:a16="http://schemas.microsoft.com/office/drawing/2014/main" id="{8C8F2DF0-0454-4102-B4E8-ABF3E9EEF4F4}"/>
                </a:ext>
              </a:extLst>
            </p:cNvPr>
            <p:cNvSpPr/>
            <p:nvPr/>
          </p:nvSpPr>
          <p:spPr>
            <a:xfrm>
              <a:off x="644775" y="1141697"/>
              <a:ext cx="587950" cy="545765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</p:grpSp>
      <p:sp>
        <p:nvSpPr>
          <p:cNvPr id="32" name="Freeform 5">
            <a:extLst>
              <a:ext uri="{FF2B5EF4-FFF2-40B4-BE49-F238E27FC236}">
                <a16:creationId xmlns:a16="http://schemas.microsoft.com/office/drawing/2014/main" id="{F5141001-B00E-4DC6-B65E-9E6BCB1F8239}"/>
              </a:ext>
            </a:extLst>
          </p:cNvPr>
          <p:cNvSpPr/>
          <p:nvPr/>
        </p:nvSpPr>
        <p:spPr>
          <a:xfrm>
            <a:off x="4754837" y="1255816"/>
            <a:ext cx="6821417" cy="4254392"/>
          </a:xfrm>
          <a:prstGeom prst="roundRect">
            <a:avLst>
              <a:gd name="adj" fmla="val 6889"/>
            </a:avLst>
          </a:prstGeom>
          <a:blipFill>
            <a:blip r:embed="rId10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B498AF0D-C052-442F-9928-98896271D00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</a:blip>
          <a:srcRect l="29386" t="9863" r="1241" b="17725"/>
          <a:stretch/>
        </p:blipFill>
        <p:spPr>
          <a:xfrm>
            <a:off x="9271379" y="6214663"/>
            <a:ext cx="2126891" cy="1617396"/>
          </a:xfrm>
          <a:prstGeom prst="flowChartPreparation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F45376D-33B2-42F7-8CC1-D7A948292C89}"/>
              </a:ext>
            </a:extLst>
          </p:cNvPr>
          <p:cNvSpPr txBox="1"/>
          <p:nvPr/>
        </p:nvSpPr>
        <p:spPr>
          <a:xfrm>
            <a:off x="4864963" y="5649350"/>
            <a:ext cx="2636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ใช้ความรู้จากวิชาวัสดุศาสตร์</a:t>
            </a:r>
          </a:p>
        </p:txBody>
      </p:sp>
    </p:spTree>
    <p:extLst>
      <p:ext uri="{BB962C8B-B14F-4D97-AF65-F5344CB8AC3E}">
        <p14:creationId xmlns:p14="http://schemas.microsoft.com/office/powerpoint/2010/main" val="2907162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7785D866-DD0A-43FE-8639-8635DAC99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270" t="-4485" r="7825" b="-3269"/>
          <a:stretch/>
        </p:blipFill>
        <p:spPr>
          <a:xfrm>
            <a:off x="-1258707" y="-76529"/>
            <a:ext cx="2457816" cy="1809690"/>
          </a:xfrm>
          <a:prstGeom prst="flowChartPreparation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B27F54F5-BCCC-49EC-9B9C-C6B41E495F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2692" y="-1006792"/>
            <a:ext cx="2566808" cy="1860527"/>
          </a:xfrm>
          <a:prstGeom prst="flowChartPreparation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28CAA202-FC82-405E-89BE-1BC59D8EB0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</a:blip>
          <a:srcRect l="5068" t="-2164" r="-376" b="12156"/>
          <a:stretch/>
        </p:blipFill>
        <p:spPr>
          <a:xfrm>
            <a:off x="11115973" y="5278558"/>
            <a:ext cx="1873258" cy="1593883"/>
          </a:xfrm>
          <a:prstGeom prst="flowChartPreparation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796CCDD-F855-4D6D-B5D0-E565D1B090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29386" t="9863" r="1241" b="17725"/>
          <a:stretch/>
        </p:blipFill>
        <p:spPr>
          <a:xfrm>
            <a:off x="9271379" y="6214663"/>
            <a:ext cx="2126891" cy="1617396"/>
          </a:xfrm>
          <a:prstGeom prst="flowChartPreparation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8C13BC2-85F3-4922-AEE8-0AE702FB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31" y="-1"/>
            <a:ext cx="719171" cy="5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ngrmutp.FB">
            <a:extLst>
              <a:ext uri="{FF2B5EF4-FFF2-40B4-BE49-F238E27FC236}">
                <a16:creationId xmlns:a16="http://schemas.microsoft.com/office/drawing/2014/main" id="{C86775AC-7809-4C4C-BF45-4428B21E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67" b="96444" l="9778" r="89778">
                        <a14:foregroundMark x1="57064" y1="91150" x2="71556" y2="90667"/>
                        <a14:foregroundMark x1="44889" y1="91556" x2="54794" y2="91226"/>
                        <a14:foregroundMark x1="25333" y1="86222" x2="25333" y2="86222"/>
                        <a14:foregroundMark x1="74222" y1="84000" x2="74222" y2="84000"/>
                        <a14:foregroundMark x1="44444" y1="94667" x2="44444" y2="94667"/>
                        <a14:foregroundMark x1="27556" y1="74222" x2="27556" y2="74222"/>
                        <a14:foregroundMark x1="51556" y1="7111" x2="51556" y2="7111"/>
                        <a14:foregroundMark x1="50222" y1="96444" x2="50222" y2="96444"/>
                        <a14:backgroundMark x1="59111" y1="84444" x2="61333" y2="84444"/>
                        <a14:backgroundMark x1="49333" y1="12444" x2="49333" y2="12444"/>
                        <a14:backgroundMark x1="49778" y1="16444" x2="49778" y2="16444"/>
                        <a14:backgroundMark x1="50667" y1="21778" x2="50667" y2="21778"/>
                        <a14:backgroundMark x1="46222" y1="24889" x2="46222" y2="24889"/>
                        <a14:backgroundMark x1="42667" y1="28889" x2="42667" y2="28889"/>
                        <a14:backgroundMark x1="38667" y1="33778" x2="38667" y2="3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794" y="-7557"/>
            <a:ext cx="571337" cy="5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ไม่มีคำอธิบายรูปภาพ">
            <a:extLst>
              <a:ext uri="{FF2B5EF4-FFF2-40B4-BE49-F238E27FC236}">
                <a16:creationId xmlns:a16="http://schemas.microsoft.com/office/drawing/2014/main" id="{D1E3A6A6-0DA5-4320-A7C2-97A46A78E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9375" y1="25125" x2="49375" y2="25125"/>
                        <a14:foregroundMark x1="49500" y1="24500" x2="64375" y2="30500"/>
                        <a14:foregroundMark x1="48000" y1="46250" x2="48000" y2="46250"/>
                        <a14:foregroundMark x1="69125" y1="65250" x2="76750" y2="60500"/>
                        <a14:foregroundMark x1="22875" y1="57875" x2="46125" y2="22625"/>
                        <a14:foregroundMark x1="42500" y1="23625" x2="63250" y2="46125"/>
                        <a14:foregroundMark x1="52500" y1="27500" x2="62000" y2="41625"/>
                        <a14:foregroundMark x1="62000" y1="41625" x2="56250" y2="68250"/>
                        <a14:foregroundMark x1="56250" y1="68250" x2="30375" y2="45625"/>
                        <a14:foregroundMark x1="30375" y1="45625" x2="46500" y2="26125"/>
                        <a14:foregroundMark x1="46500" y1="26125" x2="61500" y2="40250"/>
                        <a14:foregroundMark x1="61500" y1="40250" x2="50500" y2="71250"/>
                        <a14:foregroundMark x1="50500" y1="71250" x2="38125" y2="74125"/>
                        <a14:foregroundMark x1="38125" y1="74125" x2="37250" y2="74000"/>
                        <a14:foregroundMark x1="30750" y1="69375" x2="72250" y2="65500"/>
                        <a14:foregroundMark x1="72250" y1="65500" x2="76375" y2="64250"/>
                        <a14:foregroundMark x1="78375" y1="69375" x2="61125" y2="45250"/>
                        <a14:foregroundMark x1="61125" y1="45250" x2="59875" y2="45125"/>
                        <a14:foregroundMark x1="54625" y1="55500" x2="46875" y2="46375"/>
                        <a14:foregroundMark x1="46875" y1="46375" x2="46125" y2="38125"/>
                        <a14:foregroundMark x1="48500" y1="52250" x2="60375" y2="33750"/>
                        <a14:foregroundMark x1="35625" y1="62125" x2="38250" y2="54875"/>
                        <a14:foregroundMark x1="38250" y1="54875" x2="42875" y2="48375"/>
                        <a14:foregroundMark x1="32250" y1="66750" x2="43375" y2="53000"/>
                        <a14:foregroundMark x1="42500" y1="50625" x2="64500" y2="46750"/>
                        <a14:foregroundMark x1="37875" y1="48875" x2="64125" y2="54250"/>
                        <a14:foregroundMark x1="64125" y1="54250" x2="64125" y2="54750"/>
                        <a14:foregroundMark x1="48125" y1="44875" x2="60000" y2="50750"/>
                        <a14:foregroundMark x1="60000" y1="50750" x2="48875" y2="56625"/>
                        <a14:foregroundMark x1="48875" y1="56625" x2="40000" y2="55750"/>
                        <a14:foregroundMark x1="45000" y1="49250" x2="57875" y2="49375"/>
                        <a14:foregroundMark x1="39250" y1="54875" x2="51500" y2="45625"/>
                        <a14:foregroundMark x1="44500" y1="52625" x2="47250" y2="42375"/>
                        <a14:foregroundMark x1="40875" y1="46500" x2="48750" y2="38250"/>
                        <a14:foregroundMark x1="42125" y1="55250" x2="60250" y2="45250"/>
                        <a14:foregroundMark x1="58625" y1="63750" x2="49875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1" t="6183" r="9393" b="16064"/>
          <a:stretch/>
        </p:blipFill>
        <p:spPr bwMode="auto">
          <a:xfrm>
            <a:off x="10242757" y="155339"/>
            <a:ext cx="470182" cy="43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11">
            <a:extLst>
              <a:ext uri="{FF2B5EF4-FFF2-40B4-BE49-F238E27FC236}">
                <a16:creationId xmlns:a16="http://schemas.microsoft.com/office/drawing/2014/main" id="{CE7BC520-7810-4BFA-9278-87785612DD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7363261"/>
              </p:ext>
            </p:extLst>
          </p:nvPr>
        </p:nvGraphicFramePr>
        <p:xfrm>
          <a:off x="183472" y="956568"/>
          <a:ext cx="5832301" cy="4944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13B1289A-3F4D-46FC-8074-CA5D28A67CF7}"/>
              </a:ext>
            </a:extLst>
          </p:cNvPr>
          <p:cNvSpPr txBox="1"/>
          <p:nvPr/>
        </p:nvSpPr>
        <p:spPr>
          <a:xfrm>
            <a:off x="11422402" y="-76529"/>
            <a:ext cx="3374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7</a:t>
            </a:r>
          </a:p>
        </p:txBody>
      </p:sp>
      <p:graphicFrame>
        <p:nvGraphicFramePr>
          <p:cNvPr id="15" name="Chart 4">
            <a:extLst>
              <a:ext uri="{FF2B5EF4-FFF2-40B4-BE49-F238E27FC236}">
                <a16:creationId xmlns:a16="http://schemas.microsoft.com/office/drawing/2014/main" id="{A850A093-57E8-4F3E-B53E-771DE3B502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2218630"/>
              </p:ext>
            </p:extLst>
          </p:nvPr>
        </p:nvGraphicFramePr>
        <p:xfrm>
          <a:off x="6176227" y="956568"/>
          <a:ext cx="5832301" cy="4944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601ECC00-5AEB-4DA4-8E3D-D83D0524D333}"/>
              </a:ext>
            </a:extLst>
          </p:cNvPr>
          <p:cNvSpPr/>
          <p:nvPr/>
        </p:nvSpPr>
        <p:spPr>
          <a:xfrm>
            <a:off x="318541" y="218554"/>
            <a:ext cx="2321040" cy="545765"/>
          </a:xfrm>
          <a:prstGeom prst="rect">
            <a:avLst/>
          </a:prstGeom>
          <a:solidFill>
            <a:srgbClr val="ABFA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ผลการดำเนินการ</a:t>
            </a:r>
          </a:p>
        </p:txBody>
      </p:sp>
    </p:spTree>
    <p:extLst>
      <p:ext uri="{BB962C8B-B14F-4D97-AF65-F5344CB8AC3E}">
        <p14:creationId xmlns:p14="http://schemas.microsoft.com/office/powerpoint/2010/main" val="3627685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8C13BC2-85F3-4922-AEE8-0AE702FB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31" y="-1"/>
            <a:ext cx="719171" cy="5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ngrmutp.FB">
            <a:extLst>
              <a:ext uri="{FF2B5EF4-FFF2-40B4-BE49-F238E27FC236}">
                <a16:creationId xmlns:a16="http://schemas.microsoft.com/office/drawing/2014/main" id="{C86775AC-7809-4C4C-BF45-4428B21E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6444" l="9778" r="89778">
                        <a14:foregroundMark x1="57064" y1="91150" x2="71556" y2="90667"/>
                        <a14:foregroundMark x1="44889" y1="91556" x2="54794" y2="91226"/>
                        <a14:foregroundMark x1="25333" y1="86222" x2="25333" y2="86222"/>
                        <a14:foregroundMark x1="74222" y1="84000" x2="74222" y2="84000"/>
                        <a14:foregroundMark x1="44444" y1="94667" x2="44444" y2="94667"/>
                        <a14:foregroundMark x1="27556" y1="74222" x2="27556" y2="74222"/>
                        <a14:foregroundMark x1="51556" y1="7111" x2="51556" y2="7111"/>
                        <a14:foregroundMark x1="50222" y1="96444" x2="50222" y2="96444"/>
                        <a14:backgroundMark x1="59111" y1="84444" x2="61333" y2="84444"/>
                        <a14:backgroundMark x1="49333" y1="12444" x2="49333" y2="12444"/>
                        <a14:backgroundMark x1="49778" y1="16444" x2="49778" y2="16444"/>
                        <a14:backgroundMark x1="50667" y1="21778" x2="50667" y2="21778"/>
                        <a14:backgroundMark x1="46222" y1="24889" x2="46222" y2="24889"/>
                        <a14:backgroundMark x1="42667" y1="28889" x2="42667" y2="28889"/>
                        <a14:backgroundMark x1="38667" y1="33778" x2="38667" y2="3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794" y="-7557"/>
            <a:ext cx="571337" cy="5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ไม่มีคำอธิบายรูปภาพ">
            <a:extLst>
              <a:ext uri="{FF2B5EF4-FFF2-40B4-BE49-F238E27FC236}">
                <a16:creationId xmlns:a16="http://schemas.microsoft.com/office/drawing/2014/main" id="{D1E3A6A6-0DA5-4320-A7C2-97A46A78E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375" y1="25125" x2="49375" y2="25125"/>
                        <a14:foregroundMark x1="49500" y1="24500" x2="64375" y2="30500"/>
                        <a14:foregroundMark x1="48000" y1="46250" x2="48000" y2="46250"/>
                        <a14:foregroundMark x1="69125" y1="65250" x2="76750" y2="60500"/>
                        <a14:foregroundMark x1="22875" y1="57875" x2="46125" y2="22625"/>
                        <a14:foregroundMark x1="42500" y1="23625" x2="63250" y2="46125"/>
                        <a14:foregroundMark x1="52500" y1="27500" x2="62000" y2="41625"/>
                        <a14:foregroundMark x1="62000" y1="41625" x2="56250" y2="68250"/>
                        <a14:foregroundMark x1="56250" y1="68250" x2="30375" y2="45625"/>
                        <a14:foregroundMark x1="30375" y1="45625" x2="46500" y2="26125"/>
                        <a14:foregroundMark x1="46500" y1="26125" x2="61500" y2="40250"/>
                        <a14:foregroundMark x1="61500" y1="40250" x2="50500" y2="71250"/>
                        <a14:foregroundMark x1="50500" y1="71250" x2="38125" y2="74125"/>
                        <a14:foregroundMark x1="38125" y1="74125" x2="37250" y2="74000"/>
                        <a14:foregroundMark x1="30750" y1="69375" x2="72250" y2="65500"/>
                        <a14:foregroundMark x1="72250" y1="65500" x2="76375" y2="64250"/>
                        <a14:foregroundMark x1="78375" y1="69375" x2="61125" y2="45250"/>
                        <a14:foregroundMark x1="61125" y1="45250" x2="59875" y2="45125"/>
                        <a14:foregroundMark x1="54625" y1="55500" x2="46875" y2="46375"/>
                        <a14:foregroundMark x1="46875" y1="46375" x2="46125" y2="38125"/>
                        <a14:foregroundMark x1="48500" y1="52250" x2="60375" y2="33750"/>
                        <a14:foregroundMark x1="35625" y1="62125" x2="38250" y2="54875"/>
                        <a14:foregroundMark x1="38250" y1="54875" x2="42875" y2="48375"/>
                        <a14:foregroundMark x1="32250" y1="66750" x2="43375" y2="53000"/>
                        <a14:foregroundMark x1="42500" y1="50625" x2="64500" y2="46750"/>
                        <a14:foregroundMark x1="37875" y1="48875" x2="64125" y2="54250"/>
                        <a14:foregroundMark x1="64125" y1="54250" x2="64125" y2="54750"/>
                        <a14:foregroundMark x1="48125" y1="44875" x2="60000" y2="50750"/>
                        <a14:foregroundMark x1="60000" y1="50750" x2="48875" y2="56625"/>
                        <a14:foregroundMark x1="48875" y1="56625" x2="40000" y2="55750"/>
                        <a14:foregroundMark x1="45000" y1="49250" x2="57875" y2="49375"/>
                        <a14:foregroundMark x1="39250" y1="54875" x2="51500" y2="45625"/>
                        <a14:foregroundMark x1="44500" y1="52625" x2="47250" y2="42375"/>
                        <a14:foregroundMark x1="40875" y1="46500" x2="48750" y2="38250"/>
                        <a14:foregroundMark x1="42125" y1="55250" x2="60250" y2="45250"/>
                        <a14:foregroundMark x1="58625" y1="63750" x2="49875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1" t="6183" r="9393" b="16064"/>
          <a:stretch/>
        </p:blipFill>
        <p:spPr bwMode="auto">
          <a:xfrm>
            <a:off x="10242757" y="155339"/>
            <a:ext cx="470182" cy="43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76C2F5-000D-499F-A691-2AAD9B3C5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31" y="-1"/>
            <a:ext cx="719171" cy="5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Engrmutp.FB">
            <a:extLst>
              <a:ext uri="{FF2B5EF4-FFF2-40B4-BE49-F238E27FC236}">
                <a16:creationId xmlns:a16="http://schemas.microsoft.com/office/drawing/2014/main" id="{E8FD3C8E-0A13-4AD5-B7DB-06D84D3F6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6444" l="9778" r="89778">
                        <a14:foregroundMark x1="57064" y1="91150" x2="71556" y2="90667"/>
                        <a14:foregroundMark x1="44889" y1="91556" x2="54794" y2="91226"/>
                        <a14:foregroundMark x1="25333" y1="86222" x2="25333" y2="86222"/>
                        <a14:foregroundMark x1="74222" y1="84000" x2="74222" y2="84000"/>
                        <a14:foregroundMark x1="44444" y1="94667" x2="44444" y2="94667"/>
                        <a14:foregroundMark x1="27556" y1="74222" x2="27556" y2="74222"/>
                        <a14:foregroundMark x1="51556" y1="7111" x2="51556" y2="7111"/>
                        <a14:foregroundMark x1="50222" y1="96444" x2="50222" y2="96444"/>
                        <a14:backgroundMark x1="59111" y1="84444" x2="61333" y2="84444"/>
                        <a14:backgroundMark x1="49333" y1="12444" x2="49333" y2="12444"/>
                        <a14:backgroundMark x1="49778" y1="16444" x2="49778" y2="16444"/>
                        <a14:backgroundMark x1="50667" y1="21778" x2="50667" y2="21778"/>
                        <a14:backgroundMark x1="46222" y1="24889" x2="46222" y2="24889"/>
                        <a14:backgroundMark x1="42667" y1="28889" x2="42667" y2="28889"/>
                        <a14:backgroundMark x1="38667" y1="33778" x2="38667" y2="3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794" y="-7557"/>
            <a:ext cx="571337" cy="5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ไม่มีคำอธิบายรูปภาพ">
            <a:extLst>
              <a:ext uri="{FF2B5EF4-FFF2-40B4-BE49-F238E27FC236}">
                <a16:creationId xmlns:a16="http://schemas.microsoft.com/office/drawing/2014/main" id="{3AA3A2E9-A2A9-4529-BB97-5CEB0E5AC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375" y1="25125" x2="49375" y2="25125"/>
                        <a14:foregroundMark x1="49500" y1="24500" x2="64375" y2="30500"/>
                        <a14:foregroundMark x1="48000" y1="46250" x2="48000" y2="46250"/>
                        <a14:foregroundMark x1="69125" y1="65250" x2="76750" y2="60500"/>
                        <a14:foregroundMark x1="22875" y1="57875" x2="46125" y2="22625"/>
                        <a14:foregroundMark x1="42500" y1="23625" x2="63250" y2="46125"/>
                        <a14:foregroundMark x1="52500" y1="27500" x2="62000" y2="41625"/>
                        <a14:foregroundMark x1="62000" y1="41625" x2="56250" y2="68250"/>
                        <a14:foregroundMark x1="56250" y1="68250" x2="30375" y2="45625"/>
                        <a14:foregroundMark x1="30375" y1="45625" x2="46500" y2="26125"/>
                        <a14:foregroundMark x1="46500" y1="26125" x2="61500" y2="40250"/>
                        <a14:foregroundMark x1="61500" y1="40250" x2="50500" y2="71250"/>
                        <a14:foregroundMark x1="50500" y1="71250" x2="38125" y2="74125"/>
                        <a14:foregroundMark x1="38125" y1="74125" x2="37250" y2="74000"/>
                        <a14:foregroundMark x1="30750" y1="69375" x2="72250" y2="65500"/>
                        <a14:foregroundMark x1="72250" y1="65500" x2="76375" y2="64250"/>
                        <a14:foregroundMark x1="78375" y1="69375" x2="61125" y2="45250"/>
                        <a14:foregroundMark x1="61125" y1="45250" x2="59875" y2="45125"/>
                        <a14:foregroundMark x1="54625" y1="55500" x2="46875" y2="46375"/>
                        <a14:foregroundMark x1="46875" y1="46375" x2="46125" y2="38125"/>
                        <a14:foregroundMark x1="48500" y1="52250" x2="60375" y2="33750"/>
                        <a14:foregroundMark x1="35625" y1="62125" x2="38250" y2="54875"/>
                        <a14:foregroundMark x1="38250" y1="54875" x2="42875" y2="48375"/>
                        <a14:foregroundMark x1="32250" y1="66750" x2="43375" y2="53000"/>
                        <a14:foregroundMark x1="42500" y1="50625" x2="64500" y2="46750"/>
                        <a14:foregroundMark x1="37875" y1="48875" x2="64125" y2="54250"/>
                        <a14:foregroundMark x1="64125" y1="54250" x2="64125" y2="54750"/>
                        <a14:foregroundMark x1="48125" y1="44875" x2="60000" y2="50750"/>
                        <a14:foregroundMark x1="60000" y1="50750" x2="48875" y2="56625"/>
                        <a14:foregroundMark x1="48875" y1="56625" x2="40000" y2="55750"/>
                        <a14:foregroundMark x1="45000" y1="49250" x2="57875" y2="49375"/>
                        <a14:foregroundMark x1="39250" y1="54875" x2="51500" y2="45625"/>
                        <a14:foregroundMark x1="44500" y1="52625" x2="47250" y2="42375"/>
                        <a14:foregroundMark x1="40875" y1="46500" x2="48750" y2="38250"/>
                        <a14:foregroundMark x1="42125" y1="55250" x2="60250" y2="45250"/>
                        <a14:foregroundMark x1="58625" y1="63750" x2="49875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1" t="6183" r="9393" b="16064"/>
          <a:stretch/>
        </p:blipFill>
        <p:spPr bwMode="auto">
          <a:xfrm>
            <a:off x="10242757" y="155339"/>
            <a:ext cx="470182" cy="43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366921E-5C6D-4E75-87D5-888EEF5751A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grayscl/>
          </a:blip>
          <a:stretch>
            <a:fillRect/>
          </a:stretch>
        </p:blipFill>
        <p:spPr>
          <a:xfrm>
            <a:off x="-688277" y="-410479"/>
            <a:ext cx="3757297" cy="2858916"/>
          </a:xfrm>
          <a:prstGeom prst="flowChartPreparation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67EBDC7-F9E6-4CB5-AA62-94DAF46A62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70000"/>
            <a:grayscl/>
          </a:blip>
          <a:srcRect l="29386" t="9863" r="1241" b="17725"/>
          <a:stretch/>
        </p:blipFill>
        <p:spPr>
          <a:xfrm>
            <a:off x="5613235" y="-707270"/>
            <a:ext cx="4266736" cy="3244643"/>
          </a:xfrm>
          <a:prstGeom prst="flowChartPreparation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3F67621E-6734-4292-96BD-21EF2A4B65B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grayscl/>
          </a:blip>
          <a:stretch>
            <a:fillRect/>
          </a:stretch>
        </p:blipFill>
        <p:spPr>
          <a:xfrm>
            <a:off x="5704582" y="2864117"/>
            <a:ext cx="4355259" cy="3354844"/>
          </a:xfrm>
          <a:prstGeom prst="flowChartPreparation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86C4BB0-11CD-45A0-8741-BA8CD1306D7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70000"/>
            <a:grayscl/>
          </a:blip>
          <a:srcRect l="5068" t="-2164" r="-376" b="12156"/>
          <a:stretch/>
        </p:blipFill>
        <p:spPr>
          <a:xfrm>
            <a:off x="1793082" y="4409791"/>
            <a:ext cx="4512190" cy="3839247"/>
          </a:xfrm>
          <a:prstGeom prst="flowChartPreparation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1AF01F5-9873-43D0-BCE1-1CDB78A384B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0000"/>
            <a:grayscl/>
          </a:blip>
          <a:srcRect l="4270" t="-4485" r="7825" b="-3269"/>
          <a:stretch/>
        </p:blipFill>
        <p:spPr>
          <a:xfrm>
            <a:off x="-1147031" y="2537373"/>
            <a:ext cx="3882813" cy="2858916"/>
          </a:xfrm>
          <a:prstGeom prst="flowChartPreparation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6F3FF41C-E8EA-40CC-A89B-44A2C9825FB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  <a:grayscl/>
          </a:blip>
          <a:stretch>
            <a:fillRect/>
          </a:stretch>
        </p:blipFill>
        <p:spPr>
          <a:xfrm>
            <a:off x="2280523" y="1296896"/>
            <a:ext cx="4171894" cy="3023959"/>
          </a:xfrm>
          <a:prstGeom prst="flowChartPreparation">
            <a:avLst/>
          </a:prstGeom>
        </p:spPr>
      </p:pic>
      <p:pic>
        <p:nvPicPr>
          <p:cNvPr id="17" name="chart">
            <a:extLst>
              <a:ext uri="{FF2B5EF4-FFF2-40B4-BE49-F238E27FC236}">
                <a16:creationId xmlns:a16="http://schemas.microsoft.com/office/drawing/2014/main" id="{8B2FBE50-0C55-48A5-B02A-B6F880B34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alphaModFix amt="70000"/>
          </a:blip>
          <a:stretch>
            <a:fillRect/>
          </a:stretch>
        </p:blipFill>
        <p:spPr>
          <a:xfrm>
            <a:off x="9273999" y="1018979"/>
            <a:ext cx="3870263" cy="3167771"/>
          </a:xfrm>
          <a:prstGeom prst="flowChartPreparation">
            <a:avLst/>
          </a:prstGeom>
        </p:spPr>
      </p:pic>
      <p:sp>
        <p:nvSpPr>
          <p:cNvPr id="18" name="รูปหกเหลี่ยม 17">
            <a:extLst>
              <a:ext uri="{FF2B5EF4-FFF2-40B4-BE49-F238E27FC236}">
                <a16:creationId xmlns:a16="http://schemas.microsoft.com/office/drawing/2014/main" id="{37F90B56-6F89-4774-B7E8-C7203CCB0A0C}"/>
              </a:ext>
            </a:extLst>
          </p:cNvPr>
          <p:cNvSpPr/>
          <p:nvPr/>
        </p:nvSpPr>
        <p:spPr>
          <a:xfrm>
            <a:off x="9501048" y="4382511"/>
            <a:ext cx="4251946" cy="3354844"/>
          </a:xfrm>
          <a:prstGeom prst="hexagon">
            <a:avLst/>
          </a:prstGeom>
          <a:noFill/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รูปหกเหลี่ยม 18">
            <a:extLst>
              <a:ext uri="{FF2B5EF4-FFF2-40B4-BE49-F238E27FC236}">
                <a16:creationId xmlns:a16="http://schemas.microsoft.com/office/drawing/2014/main" id="{4762CF99-933D-4EC2-8A52-2F04F81F68E3}"/>
              </a:ext>
            </a:extLst>
          </p:cNvPr>
          <p:cNvSpPr/>
          <p:nvPr/>
        </p:nvSpPr>
        <p:spPr>
          <a:xfrm>
            <a:off x="2869116" y="-1062051"/>
            <a:ext cx="2944024" cy="2195575"/>
          </a:xfrm>
          <a:prstGeom prst="hexagon">
            <a:avLst/>
          </a:prstGeom>
          <a:noFill/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72134423-40F0-4B56-AA83-A87477A122FC}"/>
              </a:ext>
            </a:extLst>
          </p:cNvPr>
          <p:cNvSpPr txBox="1"/>
          <p:nvPr/>
        </p:nvSpPr>
        <p:spPr>
          <a:xfrm>
            <a:off x="11422402" y="-76529"/>
            <a:ext cx="3374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8</a:t>
            </a:r>
          </a:p>
        </p:txBody>
      </p:sp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7FCEFD54-37C5-411B-A926-FB1ED86DDABE}"/>
              </a:ext>
            </a:extLst>
          </p:cNvPr>
          <p:cNvSpPr/>
          <p:nvPr/>
        </p:nvSpPr>
        <p:spPr>
          <a:xfrm>
            <a:off x="4030327" y="299411"/>
            <a:ext cx="4462661" cy="679255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List of Save Cost</a:t>
            </a:r>
            <a:endParaRPr lang="th-TH" sz="5400" dirty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graphicFrame>
        <p:nvGraphicFramePr>
          <p:cNvPr id="20" name="ตาราง 20">
            <a:extLst>
              <a:ext uri="{FF2B5EF4-FFF2-40B4-BE49-F238E27FC236}">
                <a16:creationId xmlns:a16="http://schemas.microsoft.com/office/drawing/2014/main" id="{48DE9351-9FB1-407B-B2AA-8B81D5311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433881"/>
              </p:ext>
            </p:extLst>
          </p:nvPr>
        </p:nvGraphicFramePr>
        <p:xfrm>
          <a:off x="275151" y="1290945"/>
          <a:ext cx="11641698" cy="5267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5941">
                  <a:extLst>
                    <a:ext uri="{9D8B030D-6E8A-4147-A177-3AD203B41FA5}">
                      <a16:colId xmlns:a16="http://schemas.microsoft.com/office/drawing/2014/main" val="4198721744"/>
                    </a:ext>
                  </a:extLst>
                </a:gridCol>
                <a:gridCol w="2574909">
                  <a:extLst>
                    <a:ext uri="{9D8B030D-6E8A-4147-A177-3AD203B41FA5}">
                      <a16:colId xmlns:a16="http://schemas.microsoft.com/office/drawing/2014/main" val="215049241"/>
                    </a:ext>
                  </a:extLst>
                </a:gridCol>
                <a:gridCol w="2910424">
                  <a:extLst>
                    <a:ext uri="{9D8B030D-6E8A-4147-A177-3AD203B41FA5}">
                      <a16:colId xmlns:a16="http://schemas.microsoft.com/office/drawing/2014/main" val="1185828857"/>
                    </a:ext>
                  </a:extLst>
                </a:gridCol>
                <a:gridCol w="2910424">
                  <a:extLst>
                    <a:ext uri="{9D8B030D-6E8A-4147-A177-3AD203B41FA5}">
                      <a16:colId xmlns:a16="http://schemas.microsoft.com/office/drawing/2014/main" val="3127393989"/>
                    </a:ext>
                  </a:extLst>
                </a:gridCol>
              </a:tblGrid>
              <a:tr h="122182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Save cost</a:t>
                      </a:r>
                    </a:p>
                  </a:txBody>
                  <a:tcPr anchor="ctr">
                    <a:solidFill>
                      <a:srgbClr val="ECCC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Day </a:t>
                      </a:r>
                      <a:endParaRPr lang="th-TH" sz="3600" dirty="0">
                        <a:solidFill>
                          <a:schemeClr val="tx1"/>
                        </a:solidFill>
                        <a:latin typeface="DB Chidlom X Bold" panose="02000806000000020004" pitchFamily="2" charset="-34"/>
                        <a:cs typeface="DB Chidlom X Bold" panose="02000806000000020004" pitchFamily="2" charset="-34"/>
                      </a:endParaRPr>
                    </a:p>
                    <a:p>
                      <a:pPr algn="ctr"/>
                      <a:r>
                        <a:rPr lang="th-TH" sz="3600" dirty="0">
                          <a:solidFill>
                            <a:schemeClr val="tx1"/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(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Bath</a:t>
                      </a:r>
                      <a:r>
                        <a:rPr lang="th-TH" sz="3600" dirty="0">
                          <a:solidFill>
                            <a:schemeClr val="tx1"/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)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Month</a:t>
                      </a:r>
                      <a:endParaRPr lang="th-TH" sz="3600" dirty="0">
                        <a:solidFill>
                          <a:schemeClr val="tx1"/>
                        </a:solidFill>
                        <a:latin typeface="DB Chidlom X Bold" panose="02000806000000020004" pitchFamily="2" charset="-34"/>
                        <a:cs typeface="DB Chidlom X Bold" panose="02000806000000020004" pitchFamily="2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(Bath</a:t>
                      </a:r>
                      <a:r>
                        <a:rPr lang="th-TH" sz="3600" dirty="0">
                          <a:solidFill>
                            <a:schemeClr val="tx1"/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)</a:t>
                      </a:r>
                      <a:endParaRPr lang="en-US" sz="3600" dirty="0">
                        <a:solidFill>
                          <a:schemeClr val="tx1"/>
                        </a:solidFill>
                        <a:latin typeface="DB Chidlom X Bold" panose="02000806000000020004" pitchFamily="2" charset="-34"/>
                        <a:cs typeface="DB Chidlom X Bold" panose="02000806000000020004" pitchFamily="2" charset="-34"/>
                      </a:endParaRPr>
                    </a:p>
                  </a:txBody>
                  <a:tcPr>
                    <a:solidFill>
                      <a:srgbClr val="B3B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Year</a:t>
                      </a:r>
                      <a:endParaRPr lang="th-TH" sz="3600" dirty="0">
                        <a:solidFill>
                          <a:schemeClr val="tx1"/>
                        </a:solidFill>
                        <a:latin typeface="DB Chidlom X Bold" panose="02000806000000020004" pitchFamily="2" charset="-34"/>
                        <a:cs typeface="DB Chidlom X Bold" panose="02000806000000020004" pitchFamily="2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(Bath)</a:t>
                      </a:r>
                    </a:p>
                  </a:txBody>
                  <a:tcPr>
                    <a:solidFill>
                      <a:srgbClr val="818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28277"/>
                  </a:ext>
                </a:extLst>
              </a:tr>
              <a:tr h="7038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Electrical cost</a:t>
                      </a:r>
                    </a:p>
                  </a:txBody>
                  <a:tcPr>
                    <a:solidFill>
                      <a:srgbClr val="ECCC8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3200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3,260.11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97,803.45</a:t>
                      </a:r>
                    </a:p>
                  </a:txBody>
                  <a:tcPr>
                    <a:solidFill>
                      <a:srgbClr val="B3B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1,173,641.40</a:t>
                      </a:r>
                    </a:p>
                  </a:txBody>
                  <a:tcPr>
                    <a:solidFill>
                      <a:srgbClr val="818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036189"/>
                  </a:ext>
                </a:extLst>
              </a:tr>
              <a:tr h="7861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3600" b="1" dirty="0" err="1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Labour</a:t>
                      </a:r>
                      <a:r>
                        <a:rPr lang="en-US" sz="3600" b="1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 cost</a:t>
                      </a:r>
                    </a:p>
                  </a:txBody>
                  <a:tcPr>
                    <a:solidFill>
                      <a:srgbClr val="ECCC8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3200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886.08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26,582.40</a:t>
                      </a:r>
                    </a:p>
                  </a:txBody>
                  <a:tcPr>
                    <a:solidFill>
                      <a:srgbClr val="B3B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318,988.80</a:t>
                      </a:r>
                    </a:p>
                  </a:txBody>
                  <a:tcPr>
                    <a:solidFill>
                      <a:srgbClr val="818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666278"/>
                  </a:ext>
                </a:extLst>
              </a:tr>
              <a:tr h="167539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mold release</a:t>
                      </a:r>
                      <a:r>
                        <a:rPr lang="th-TH" sz="3600" b="1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 </a:t>
                      </a:r>
                      <a:r>
                        <a:rPr lang="en-US" sz="3600" dirty="0">
                          <a:solidFill>
                            <a:srgbClr val="211F1C"/>
                          </a:solidFill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agent </a:t>
                      </a:r>
                      <a:r>
                        <a:rPr lang="en-US" sz="3600" b="1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cost</a:t>
                      </a:r>
                    </a:p>
                  </a:txBody>
                  <a:tcPr>
                    <a:solidFill>
                      <a:srgbClr val="ECCC8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th-TH" sz="3200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374.9</a:t>
                      </a:r>
                      <a:r>
                        <a:rPr lang="en-US" sz="3200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0</a:t>
                      </a:r>
                      <a:endParaRPr lang="th-TH" sz="3200" dirty="0">
                        <a:latin typeface="DB Chidlom X Bold" panose="02000806000000020004" pitchFamily="2" charset="-34"/>
                        <a:cs typeface="DB Chidlom X Bold" panose="02000806000000020004" pitchFamily="2" charset="-34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th-TH" sz="3200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11</a:t>
                      </a:r>
                      <a:r>
                        <a:rPr lang="en-US" sz="3200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,</a:t>
                      </a:r>
                      <a:r>
                        <a:rPr lang="th-TH" sz="3200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247.00</a:t>
                      </a:r>
                    </a:p>
                  </a:txBody>
                  <a:tcPr>
                    <a:solidFill>
                      <a:srgbClr val="B3B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US" sz="3200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134,964</a:t>
                      </a:r>
                      <a:r>
                        <a:rPr lang="th-TH" sz="3200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.00</a:t>
                      </a:r>
                      <a:endParaRPr lang="en-US" sz="3200" dirty="0">
                        <a:latin typeface="DB Chidlom X Bold" panose="02000806000000020004" pitchFamily="2" charset="-34"/>
                        <a:cs typeface="DB Chidlom X Bold" panose="02000806000000020004" pitchFamily="2" charset="-34"/>
                      </a:endParaRPr>
                    </a:p>
                  </a:txBody>
                  <a:tcPr>
                    <a:solidFill>
                      <a:srgbClr val="818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988959"/>
                  </a:ext>
                </a:extLst>
              </a:tr>
              <a:tr h="67879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Summary</a:t>
                      </a:r>
                    </a:p>
                  </a:txBody>
                  <a:tcPr anchor="ctr">
                    <a:solidFill>
                      <a:srgbClr val="ECCC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4,521.09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135</a:t>
                      </a:r>
                      <a:r>
                        <a:rPr lang="en-US" sz="3200" b="1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,632.85</a:t>
                      </a:r>
                    </a:p>
                  </a:txBody>
                  <a:tcPr anchor="ctr">
                    <a:solidFill>
                      <a:srgbClr val="B3B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DB Chidlom X Bold" panose="02000806000000020004" pitchFamily="2" charset="-34"/>
                          <a:cs typeface="DB Chidlom X Bold" panose="02000806000000020004" pitchFamily="2" charset="-34"/>
                        </a:rPr>
                        <a:t>1,627,594.20</a:t>
                      </a:r>
                    </a:p>
                  </a:txBody>
                  <a:tcPr anchor="ctr">
                    <a:solidFill>
                      <a:srgbClr val="818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805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103621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477</Words>
  <Application>Microsoft Office PowerPoint</Application>
  <PresentationFormat>Widescreen</PresentationFormat>
  <Paragraphs>104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Wingdings</vt:lpstr>
      <vt:lpstr>DB Chidlom X Bold</vt:lpstr>
      <vt:lpstr>Calibri Light</vt:lpstr>
      <vt:lpstr>Calibri</vt:lpstr>
      <vt:lpstr>Mi Matcha Thin</vt:lpstr>
      <vt:lpstr>Arial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</dc:creator>
  <cp:lastModifiedBy>User</cp:lastModifiedBy>
  <cp:revision>18</cp:revision>
  <dcterms:created xsi:type="dcterms:W3CDTF">2024-03-07T14:36:19Z</dcterms:created>
  <dcterms:modified xsi:type="dcterms:W3CDTF">2024-11-05T09:59:39Z</dcterms:modified>
</cp:coreProperties>
</file>